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slideshow.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0" r:id="rId3"/>
    <p:sldId id="284" r:id="rId4"/>
    <p:sldId id="291" r:id="rId5"/>
    <p:sldId id="274" r:id="rId6"/>
    <p:sldId id="275" r:id="rId7"/>
    <p:sldId id="276" r:id="rId8"/>
    <p:sldId id="273" r:id="rId9"/>
    <p:sldId id="281" r:id="rId10"/>
    <p:sldId id="288" r:id="rId11"/>
    <p:sldId id="289" r:id="rId12"/>
    <p:sldId id="282" r:id="rId13"/>
    <p:sldId id="283" r:id="rId14"/>
    <p:sldId id="279" r:id="rId15"/>
    <p:sldId id="290" r:id="rId16"/>
    <p:sldId id="270" r:id="rId17"/>
    <p:sldId id="286" r:id="rId18"/>
    <p:sldId id="2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607" autoAdjust="0"/>
    <p:restoredTop sz="94660"/>
  </p:normalViewPr>
  <p:slideViewPr>
    <p:cSldViewPr>
      <p:cViewPr>
        <p:scale>
          <a:sx n="60" d="100"/>
          <a:sy n="60" d="100"/>
        </p:scale>
        <p:origin x="-1092" y="-416"/>
      </p:cViewPr>
      <p:guideLst>
        <p:guide orient="horz" pos="2160"/>
        <p:guide pos="2880"/>
      </p:guideLst>
    </p:cSldViewPr>
  </p:slideViewPr>
  <p:notesTextViewPr>
    <p:cViewPr>
      <p:scale>
        <a:sx n="1" d="1"/>
        <a:sy n="1" d="1"/>
      </p:scale>
      <p:origin x="0" y="0"/>
    </p:cViewPr>
  </p:notesTextViewPr>
  <p:sorterViewPr>
    <p:cViewPr>
      <p:scale>
        <a:sx n="100" d="100"/>
        <a:sy n="100" d="100"/>
      </p:scale>
      <p:origin x="0" y="368"/>
    </p:cViewPr>
  </p:sorter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1" Type="http://schemas.openxmlformats.org/officeDocument/2006/relationships/presProps" Target="presProps.xml" />
  <Relationship Id="rId20" Type="http://schemas.openxmlformats.org/officeDocument/2006/relationships/notesMaster" Target="notesMasters/notesMaster1.xml" />
  <Relationship Id="rId1" Type="http://schemas.openxmlformats.org/officeDocument/2006/relationships/slideMaster" Target="slideMasters/slideMaster1.xml" />
  <Relationship Id="rId24" Type="http://schemas.openxmlformats.org/officeDocument/2006/relationships/tableStyles" Target="tableStyles.xml" />
  <Relationship Id="rId23" Type="http://schemas.openxmlformats.org/officeDocument/2006/relationships/theme" Target="theme/theme1.xml" />
  <Relationship Id="rId22"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8250B-F7DC-4CAF-ADA4-71186130CCAC}" type="datetimeFigureOut">
              <a:rPr lang="en-US" smtClean="0"/>
              <a:t>7/30/2014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1966FE-60BC-41A7-B489-B2F1302D7801}" type="slidenum">
              <a:rPr lang="en-US" smtClean="0"/>
              <a:t>‹#›</a:t>
            </a:fld>
            <a:endParaRPr lang="en-US"/>
          </a:p>
        </p:txBody>
      </p:sp>
    </p:spTree>
    <p:extLst>
      <p:ext uri="{BB962C8B-B14F-4D97-AF65-F5344CB8AC3E}">
        <p14:creationId xmlns:p14="http://schemas.microsoft.com/office/powerpoint/2010/main" val="2549092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15.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16.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17.xml.rels>&#65279;<?xml version="1.0" encoding="UTF-8" standalone="yes"?>
<Relationships xmlns="http://schemas.openxmlformats.org/package/2006/relationships">
  <Relationship Id="rId2" Type="http://schemas.openxmlformats.org/officeDocument/2006/relationships/slide" Target="../slides/slide17.xml" />
  <Relationship Id="rId1" Type="http://schemas.openxmlformats.org/officeDocument/2006/relationships/notesMaster" Target="../notesMasters/notesMaster1.xml" />
</Relationships>
</file>

<file path=ppt/notesSlides/_rels/notesSlide18.xml.rels>&#65279;<?xml version="1.0" encoding="UTF-8" standalone="yes"?>
<Relationships xmlns="http://schemas.openxmlformats.org/package/2006/relationships">
  <Relationship Id="rId2" Type="http://schemas.openxmlformats.org/officeDocument/2006/relationships/slide" Target="../slides/slide18.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08827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829956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534333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479419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286517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915521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557407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17301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173017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1730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664100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59174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30038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59837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652276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548820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05571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4957031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1D7CAB3-8ED3-4785-82C3-F6545D8BEB7A}"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CAB3-8ED3-4785-82C3-F6545D8BEB7A}"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CAB3-8ED3-4785-82C3-F6545D8BEB7A}"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CAB3-8ED3-4785-82C3-F6545D8BEB7A}"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CAB3-8ED3-4785-82C3-F6545D8BEB7A}"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D7CAB3-8ED3-4785-82C3-F6545D8BEB7A}"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CAB3-8ED3-4785-82C3-F6545D8BEB7A}" type="datetimeFigureOut">
              <a:rPr lang="en-US" smtClean="0"/>
              <a:t>7/30/2014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CAB3-8ED3-4785-82C3-F6545D8BEB7A}" type="datetimeFigureOut">
              <a:rPr lang="en-US" smtClean="0"/>
              <a:t>7/30/2014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CAB3-8ED3-4785-82C3-F6545D8BEB7A}" type="datetimeFigureOut">
              <a:rPr lang="en-US" smtClean="0"/>
              <a:t>7/30/2014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A3EA28-331F-482C-B795-AAC9A042C0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CAB3-8ED3-4785-82C3-F6545D8BEB7A}"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A3EA28-331F-482C-B795-AAC9A042C0D0}"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1D7CAB3-8ED3-4785-82C3-F6545D8BEB7A}" type="datetimeFigureOut">
              <a:rPr lang="en-US" smtClean="0"/>
              <a:t>7/30/2014</a:t>
            </a:fld>
            <a:endParaRPr lang="en-US"/>
          </a:p>
        </p:txBody>
      </p:sp>
      <p:sp>
        <p:nvSpPr>
          <p:cNvPr id="9" name="Slide Number Placeholder 8"/>
          <p:cNvSpPr>
            <a:spLocks noGrp="1"/>
          </p:cNvSpPr>
          <p:nvPr>
            <p:ph type="sldNum" sz="quarter" idx="11"/>
          </p:nvPr>
        </p:nvSpPr>
        <p:spPr/>
        <p:txBody>
          <a:bodyPr/>
          <a:lstStyle/>
          <a:p>
            <a:fld id="{F4A3EA28-331F-482C-B795-AAC9A042C0D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4A3EA28-331F-482C-B795-AAC9A042C0D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1D7CAB3-8ED3-4785-82C3-F6545D8BEB7A}" type="datetimeFigureOut">
              <a:rPr lang="en-US" smtClean="0"/>
              <a:t>7/30/2014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2" Type="http://schemas.openxmlformats.org/officeDocument/2006/relationships/notesSlide" Target="../notesSlides/notesSlide14.xml" />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15.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2" Type="http://schemas.openxmlformats.org/officeDocument/2006/relationships/notesSlide" Target="../notesSlides/notesSlide16.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2" Type="http://schemas.openxmlformats.org/officeDocument/2006/relationships/notesSlide" Target="../notesSlides/notesSlide17.xml" />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2" Type="http://schemas.openxmlformats.org/officeDocument/2006/relationships/notesSlide" Target="../notesSlides/notesSlide18.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971800"/>
          </a:xfrm>
        </p:spPr>
        <p:txBody>
          <a:bodyPr/>
          <a:lstStyle/>
          <a:p>
            <a:r>
              <a:rPr lang="en-US" dirty="0" smtClean="0"/>
              <a:t>City Auditor's Integrity Unit </a:t>
            </a:r>
            <a:br>
              <a:rPr lang="en-US" dirty="0" smtClean="0"/>
            </a:br>
            <a:r>
              <a:rPr lang="en-US" dirty="0" smtClean="0"/>
              <a:t>Flawed Report</a:t>
            </a:r>
            <a:endParaRPr lang="en-US" dirty="0"/>
          </a:p>
        </p:txBody>
      </p:sp>
      <p:sp>
        <p:nvSpPr>
          <p:cNvPr id="3" name="Subtitle 2"/>
          <p:cNvSpPr>
            <a:spLocks noGrp="1"/>
          </p:cNvSpPr>
          <p:nvPr>
            <p:ph type="subTitle" idx="1"/>
          </p:nvPr>
        </p:nvSpPr>
        <p:spPr>
          <a:xfrm>
            <a:off x="685800" y="4343400"/>
            <a:ext cx="6461760" cy="2057400"/>
          </a:xfrm>
        </p:spPr>
        <p:txBody>
          <a:bodyPr>
            <a:normAutofit/>
          </a:bodyPr>
          <a:lstStyle/>
          <a:p>
            <a:pPr>
              <a:spcBef>
                <a:spcPts val="0"/>
              </a:spcBef>
            </a:pPr>
            <a:r>
              <a:rPr lang="en-US" sz="2800" smtClean="0"/>
              <a:t>Ethics </a:t>
            </a:r>
            <a:r>
              <a:rPr lang="en-US" sz="2800" dirty="0" smtClean="0"/>
              <a:t>Review </a:t>
            </a:r>
            <a:r>
              <a:rPr lang="en-US" sz="2800" smtClean="0"/>
              <a:t>Commission Meeting</a:t>
            </a:r>
            <a:endParaRPr lang="en-US" sz="2800" dirty="0" smtClean="0"/>
          </a:p>
          <a:p>
            <a:pPr>
              <a:spcBef>
                <a:spcPts val="0"/>
              </a:spcBef>
            </a:pPr>
            <a:r>
              <a:rPr lang="en-US" sz="2800" dirty="0" smtClean="0"/>
              <a:t>505 Barton Springs Rd.</a:t>
            </a:r>
          </a:p>
          <a:p>
            <a:pPr>
              <a:spcBef>
                <a:spcPts val="0"/>
              </a:spcBef>
            </a:pPr>
            <a:r>
              <a:rPr lang="en-US" sz="2800" dirty="0" smtClean="0"/>
              <a:t>July 29, 2014</a:t>
            </a:r>
            <a:endParaRPr lang="en-US" sz="2800" dirty="0"/>
          </a:p>
        </p:txBody>
      </p:sp>
    </p:spTree>
    <p:extLst>
      <p:ext uri="{BB962C8B-B14F-4D97-AF65-F5344CB8AC3E}">
        <p14:creationId xmlns:p14="http://schemas.microsoft.com/office/powerpoint/2010/main" val="3721218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Edward M. Shack letter report</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Over 30 years of experience – governmental ethics and conflicts of interest.</a:t>
            </a:r>
          </a:p>
          <a:p>
            <a:r>
              <a:rPr lang="en-US" sz="2800" dirty="0" err="1" smtClean="0"/>
              <a:t>URO</a:t>
            </a:r>
            <a:r>
              <a:rPr lang="en-US" sz="2800" dirty="0" smtClean="0"/>
              <a:t> and Special Events Ordinance “affected all haulers similarly without any direct economic effect to any particular hauler.”</a:t>
            </a:r>
          </a:p>
          <a:p>
            <a:r>
              <a:rPr lang="en-US" sz="2800" dirty="0" smtClean="0"/>
              <a:t>Austin Energy Waste Disposal Contract – “TDS was not being awarded the contract, was no longer in competition for that contract,” and </a:t>
            </a:r>
            <a:r>
              <a:rPr lang="en-US" sz="2800" dirty="0" err="1" smtClean="0"/>
              <a:t>ZWAC</a:t>
            </a:r>
            <a:r>
              <a:rPr lang="en-US" sz="2800" dirty="0" smtClean="0"/>
              <a:t> was only considering whether to recommend awarding to another hauler.</a:t>
            </a:r>
          </a:p>
          <a:p>
            <a:r>
              <a:rPr lang="en-US" sz="2800" dirty="0" smtClean="0"/>
              <a:t>No fact finding – “all information readily available from the City staff’s backup documents.”</a:t>
            </a:r>
            <a:endParaRPr lang="en-US" sz="2800" dirty="0"/>
          </a:p>
        </p:txBody>
      </p:sp>
    </p:spTree>
    <p:extLst>
      <p:ext uri="{BB962C8B-B14F-4D97-AF65-F5344CB8AC3E}">
        <p14:creationId xmlns:p14="http://schemas.microsoft.com/office/powerpoint/2010/main" val="3068096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Edward M. Shack Conclusion</a:t>
            </a:r>
            <a:endParaRPr lang="en-US" dirty="0"/>
          </a:p>
        </p:txBody>
      </p:sp>
      <p:sp>
        <p:nvSpPr>
          <p:cNvPr id="3" name="Content Placeholder 2"/>
          <p:cNvSpPr>
            <a:spLocks noGrp="1"/>
          </p:cNvSpPr>
          <p:nvPr>
            <p:ph idx="1"/>
          </p:nvPr>
        </p:nvSpPr>
        <p:spPr>
          <a:xfrm>
            <a:off x="457200" y="1752600"/>
            <a:ext cx="7620000" cy="4648200"/>
          </a:xfrm>
        </p:spPr>
        <p:txBody>
          <a:bodyPr>
            <a:normAutofit/>
          </a:bodyPr>
          <a:lstStyle/>
          <a:p>
            <a:pPr marL="114300" indent="0">
              <a:buNone/>
            </a:pPr>
            <a:r>
              <a:rPr lang="en-US" sz="3200" dirty="0" smtClean="0"/>
              <a:t>“If ‘direct economic effect’ were to extend to TDS on agenda items such as those set forth in the </a:t>
            </a:r>
            <a:r>
              <a:rPr lang="en-US" sz="3200" dirty="0" err="1" smtClean="0"/>
              <a:t>CAIU’s</a:t>
            </a:r>
            <a:r>
              <a:rPr lang="en-US" sz="3200" dirty="0" smtClean="0"/>
              <a:t> Report, where any possible economic effect on TDS is so extremely remote, then it becomes highly likely that many other members of City Boards and Commissions are also violating the conflict of interest rules.”</a:t>
            </a:r>
            <a:endParaRPr lang="en-US" sz="3200" dirty="0"/>
          </a:p>
        </p:txBody>
      </p:sp>
    </p:spTree>
    <p:extLst>
      <p:ext uri="{BB962C8B-B14F-4D97-AF65-F5344CB8AC3E}">
        <p14:creationId xmlns:p14="http://schemas.microsoft.com/office/powerpoint/2010/main" val="200562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“Direct Economic Effect” Standard:</a:t>
            </a:r>
            <a:endParaRPr lang="en-US" dirty="0"/>
          </a:p>
        </p:txBody>
      </p:sp>
      <p:sp>
        <p:nvSpPr>
          <p:cNvPr id="3" name="Content Placeholder 2"/>
          <p:cNvSpPr>
            <a:spLocks noGrp="1"/>
          </p:cNvSpPr>
          <p:nvPr>
            <p:ph idx="1"/>
          </p:nvPr>
        </p:nvSpPr>
        <p:spPr>
          <a:xfrm>
            <a:off x="457200" y="1981200"/>
            <a:ext cx="7620000" cy="4419600"/>
          </a:xfrm>
        </p:spPr>
        <p:txBody>
          <a:bodyPr>
            <a:normAutofit/>
          </a:bodyPr>
          <a:lstStyle/>
          <a:p>
            <a:pPr marL="114300" indent="0">
              <a:buNone/>
            </a:pPr>
            <a:r>
              <a:rPr lang="en-US" sz="3200" dirty="0" smtClean="0"/>
              <a:t>What was actually before the </a:t>
            </a:r>
            <a:r>
              <a:rPr lang="en-US" sz="3200" dirty="0" err="1" smtClean="0"/>
              <a:t>ZWAC</a:t>
            </a:r>
            <a:r>
              <a:rPr lang="en-US" sz="3200" dirty="0" smtClean="0"/>
              <a:t> on each of these agenda items?</a:t>
            </a:r>
          </a:p>
          <a:p>
            <a:pPr marL="114300" indent="0">
              <a:buNone/>
            </a:pPr>
            <a:r>
              <a:rPr lang="en-US" sz="3200" dirty="0" smtClean="0"/>
              <a:t>Where is the analysis concerning the “direct economic effect”?</a:t>
            </a:r>
          </a:p>
          <a:p>
            <a:pPr marL="114300" indent="0">
              <a:buNone/>
            </a:pPr>
            <a:r>
              <a:rPr lang="en-US" sz="3200" dirty="0" smtClean="0"/>
              <a:t>How is it that “items of interest to TDS” equates to “direct economic effect”?</a:t>
            </a:r>
          </a:p>
        </p:txBody>
      </p:sp>
    </p:spTree>
    <p:extLst>
      <p:ext uri="{BB962C8B-B14F-4D97-AF65-F5344CB8AC3E}">
        <p14:creationId xmlns:p14="http://schemas.microsoft.com/office/powerpoint/2010/main" val="111402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Daniela Ochoa-Gonzalez’s Status</a:t>
            </a:r>
            <a:endParaRPr lang="en-US" dirty="0"/>
          </a:p>
        </p:txBody>
      </p:sp>
      <p:sp>
        <p:nvSpPr>
          <p:cNvPr id="3" name="Content Placeholder 2"/>
          <p:cNvSpPr>
            <a:spLocks noGrp="1"/>
          </p:cNvSpPr>
          <p:nvPr>
            <p:ph idx="1"/>
          </p:nvPr>
        </p:nvSpPr>
        <p:spPr>
          <a:xfrm>
            <a:off x="457200" y="2438400"/>
            <a:ext cx="7620000" cy="3962400"/>
          </a:xfrm>
        </p:spPr>
        <p:txBody>
          <a:bodyPr>
            <a:normAutofit/>
          </a:bodyPr>
          <a:lstStyle/>
          <a:p>
            <a:r>
              <a:rPr lang="en-US" sz="2800" dirty="0" smtClean="0"/>
              <a:t>Not an employee of TDS.</a:t>
            </a:r>
          </a:p>
          <a:p>
            <a:r>
              <a:rPr lang="en-US" sz="2800" dirty="0" smtClean="0"/>
              <a:t>Owned and operated </a:t>
            </a:r>
            <a:r>
              <a:rPr lang="en-US" sz="2800" dirty="0" err="1" smtClean="0"/>
              <a:t>Solurso</a:t>
            </a:r>
            <a:r>
              <a:rPr lang="en-US" sz="2800" dirty="0" smtClean="0"/>
              <a:t>.</a:t>
            </a:r>
          </a:p>
          <a:p>
            <a:r>
              <a:rPr lang="en-US" sz="2800" dirty="0" err="1" smtClean="0"/>
              <a:t>Solurso</a:t>
            </a:r>
            <a:r>
              <a:rPr lang="en-US" sz="2800" dirty="0" smtClean="0"/>
              <a:t> contracted with TDS </a:t>
            </a:r>
            <a:r>
              <a:rPr lang="en-US" sz="2800" dirty="0"/>
              <a:t>to </a:t>
            </a:r>
            <a:r>
              <a:rPr lang="en-US" sz="2800" dirty="0" smtClean="0"/>
              <a:t>train </a:t>
            </a:r>
            <a:r>
              <a:rPr lang="en-US" sz="2800" dirty="0" err="1"/>
              <a:t>AISD</a:t>
            </a:r>
            <a:r>
              <a:rPr lang="en-US" sz="2800" dirty="0"/>
              <a:t> staff and students on the proper sorting of food waste and other specific organic materials from the </a:t>
            </a:r>
            <a:r>
              <a:rPr lang="en-US" sz="2800" dirty="0" err="1"/>
              <a:t>AISD</a:t>
            </a:r>
            <a:r>
              <a:rPr lang="en-US" sz="2800" dirty="0"/>
              <a:t> waste stream for </a:t>
            </a:r>
            <a:r>
              <a:rPr lang="en-US" sz="2800" dirty="0" smtClean="0"/>
              <a:t>composting.</a:t>
            </a:r>
            <a:endParaRPr lang="en-US" sz="2800" dirty="0"/>
          </a:p>
        </p:txBody>
      </p:sp>
    </p:spTree>
    <p:extLst>
      <p:ext uri="{BB962C8B-B14F-4D97-AF65-F5344CB8AC3E}">
        <p14:creationId xmlns:p14="http://schemas.microsoft.com/office/powerpoint/2010/main" val="223433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782762"/>
          </a:xfrm>
        </p:spPr>
        <p:txBody>
          <a:bodyPr/>
          <a:lstStyle/>
          <a:p>
            <a:r>
              <a:rPr lang="en-US" dirty="0" smtClean="0"/>
              <a:t>Auditor’s Incorrect Interpretation of City Code</a:t>
            </a:r>
            <a:endParaRPr lang="en-US" dirty="0"/>
          </a:p>
        </p:txBody>
      </p:sp>
      <p:sp>
        <p:nvSpPr>
          <p:cNvPr id="3" name="Content Placeholder 2"/>
          <p:cNvSpPr>
            <a:spLocks noGrp="1"/>
          </p:cNvSpPr>
          <p:nvPr>
            <p:ph idx="1"/>
          </p:nvPr>
        </p:nvSpPr>
        <p:spPr>
          <a:xfrm>
            <a:off x="152400" y="2362200"/>
            <a:ext cx="8229600" cy="4191000"/>
          </a:xfrm>
        </p:spPr>
        <p:txBody>
          <a:bodyPr>
            <a:noAutofit/>
          </a:bodyPr>
          <a:lstStyle/>
          <a:p>
            <a:pPr marL="457200" indent="-457200"/>
            <a:r>
              <a:rPr lang="en-US" sz="3600" dirty="0" smtClean="0"/>
              <a:t>Our City benefits from expertise on Boards and Commissions.</a:t>
            </a:r>
          </a:p>
          <a:p>
            <a:pPr marL="457200" indent="-457200"/>
            <a:r>
              <a:rPr lang="en-US" sz="3600" dirty="0" smtClean="0"/>
              <a:t>Auditor’s interpretation places City Officials in jeopardy.</a:t>
            </a:r>
          </a:p>
          <a:p>
            <a:pPr marL="457200" indent="-457200"/>
            <a:r>
              <a:rPr lang="en-US" sz="3600" dirty="0" smtClean="0"/>
              <a:t>Without action to repair some of the damage, potential repercussions for those serving or considering service.</a:t>
            </a:r>
          </a:p>
          <a:p>
            <a:pPr marL="457200" indent="-457200"/>
            <a:endParaRPr lang="en-US" sz="4000" dirty="0" smtClean="0"/>
          </a:p>
        </p:txBody>
      </p:sp>
    </p:spTree>
    <p:extLst>
      <p:ext uri="{BB962C8B-B14F-4D97-AF65-F5344CB8AC3E}">
        <p14:creationId xmlns:p14="http://schemas.microsoft.com/office/powerpoint/2010/main" val="417913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smtClean="0"/>
              <a:t>ZWAC</a:t>
            </a:r>
            <a:r>
              <a:rPr lang="en-US" sz="4400" dirty="0" smtClean="0"/>
              <a:t> Unanimous Action - June 11, 2014 -“</a:t>
            </a:r>
            <a:r>
              <a:rPr lang="en-US" sz="4400" dirty="0"/>
              <a:t>A</a:t>
            </a:r>
            <a:r>
              <a:rPr lang="en-US" sz="4400" dirty="0" smtClean="0"/>
              <a:t>ll members present”</a:t>
            </a:r>
            <a:endParaRPr lang="en-US" sz="4400" dirty="0"/>
          </a:p>
        </p:txBody>
      </p:sp>
      <p:sp>
        <p:nvSpPr>
          <p:cNvPr id="3" name="Content Placeholder 2"/>
          <p:cNvSpPr>
            <a:spLocks noGrp="1"/>
          </p:cNvSpPr>
          <p:nvPr>
            <p:ph idx="1"/>
          </p:nvPr>
        </p:nvSpPr>
        <p:spPr/>
        <p:txBody>
          <a:bodyPr>
            <a:normAutofit/>
          </a:bodyPr>
          <a:lstStyle/>
          <a:p>
            <a:r>
              <a:rPr lang="en-US" sz="2800" dirty="0" smtClean="0"/>
              <a:t>“Zero Waste Advisory Commission disputes the City Auditor’s conclusions and objects to the process followed to arrive at these conclusions.”</a:t>
            </a:r>
          </a:p>
          <a:p>
            <a:r>
              <a:rPr lang="en-US" sz="2800" dirty="0" err="1" smtClean="0"/>
              <a:t>ZWAC</a:t>
            </a:r>
            <a:r>
              <a:rPr lang="en-US" sz="2800" dirty="0" smtClean="0"/>
              <a:t> “recommends that the Austin City Council reform the reporting, investigatory and ruling process of the city Auditor’s office.”</a:t>
            </a:r>
          </a:p>
          <a:p>
            <a:r>
              <a:rPr lang="en-US" sz="2800" dirty="0" err="1" smtClean="0"/>
              <a:t>ZWAC</a:t>
            </a:r>
            <a:r>
              <a:rPr lang="en-US" sz="2800" dirty="0" smtClean="0"/>
              <a:t> “recommends that the Austin City Council direct the Ethics Review Commission to assess” the City Auditor’s Report.</a:t>
            </a:r>
            <a:endParaRPr lang="en-US" sz="2800" dirty="0"/>
          </a:p>
        </p:txBody>
      </p:sp>
    </p:spTree>
    <p:extLst>
      <p:ext uri="{BB962C8B-B14F-4D97-AF65-F5344CB8AC3E}">
        <p14:creationId xmlns:p14="http://schemas.microsoft.com/office/powerpoint/2010/main" val="177532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a:t>
            </a:r>
            <a:endParaRPr lang="en-US" dirty="0"/>
          </a:p>
        </p:txBody>
      </p:sp>
      <p:sp>
        <p:nvSpPr>
          <p:cNvPr id="3" name="Content Placeholder 2"/>
          <p:cNvSpPr>
            <a:spLocks noGrp="1"/>
          </p:cNvSpPr>
          <p:nvPr>
            <p:ph idx="1"/>
          </p:nvPr>
        </p:nvSpPr>
        <p:spPr>
          <a:xfrm>
            <a:off x="152400" y="1676400"/>
            <a:ext cx="8229600" cy="5105400"/>
          </a:xfrm>
        </p:spPr>
        <p:txBody>
          <a:bodyPr>
            <a:noAutofit/>
          </a:bodyPr>
          <a:lstStyle/>
          <a:p>
            <a:pPr marL="457200" indent="-457200">
              <a:spcAft>
                <a:spcPts val="1800"/>
              </a:spcAft>
            </a:pPr>
            <a:r>
              <a:rPr lang="en-US" sz="3600" dirty="0" smtClean="0"/>
              <a:t>Ethics Review Commission finding that the </a:t>
            </a:r>
            <a:r>
              <a:rPr lang="en-US" sz="3600" dirty="0" err="1" smtClean="0"/>
              <a:t>CAIU’s</a:t>
            </a:r>
            <a:r>
              <a:rPr lang="en-US" sz="3600" dirty="0" smtClean="0"/>
              <a:t> Report contained conclusions that were beyond the City Auditor’s authority </a:t>
            </a:r>
          </a:p>
          <a:p>
            <a:pPr marL="457200" indent="-457200">
              <a:spcAft>
                <a:spcPts val="1800"/>
              </a:spcAft>
            </a:pPr>
            <a:r>
              <a:rPr lang="en-US" sz="3600" dirty="0" smtClean="0"/>
              <a:t>Ethics Review Commission finding that the City Auditor failed to follow the Ethics Review Process carefully outlined in the City Code.</a:t>
            </a:r>
            <a:endParaRPr lang="en-US" sz="3600" dirty="0"/>
          </a:p>
        </p:txBody>
      </p:sp>
    </p:spTree>
    <p:extLst>
      <p:ext uri="{BB962C8B-B14F-4D97-AF65-F5344CB8AC3E}">
        <p14:creationId xmlns:p14="http://schemas.microsoft.com/office/powerpoint/2010/main" val="303835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a:t>
            </a:r>
            <a:endParaRPr lang="en-US" dirty="0"/>
          </a:p>
        </p:txBody>
      </p:sp>
      <p:sp>
        <p:nvSpPr>
          <p:cNvPr id="3" name="Content Placeholder 2"/>
          <p:cNvSpPr>
            <a:spLocks noGrp="1"/>
          </p:cNvSpPr>
          <p:nvPr>
            <p:ph idx="1"/>
          </p:nvPr>
        </p:nvSpPr>
        <p:spPr>
          <a:xfrm>
            <a:off x="152400" y="1676400"/>
            <a:ext cx="8229600" cy="5105400"/>
          </a:xfrm>
        </p:spPr>
        <p:txBody>
          <a:bodyPr>
            <a:noAutofit/>
          </a:bodyPr>
          <a:lstStyle/>
          <a:p>
            <a:pPr marL="457200" indent="-457200">
              <a:spcAft>
                <a:spcPts val="1800"/>
              </a:spcAft>
            </a:pPr>
            <a:r>
              <a:rPr lang="en-US" sz="3600" dirty="0" smtClean="0"/>
              <a:t>Ethics Review Commission finding that the </a:t>
            </a:r>
            <a:r>
              <a:rPr lang="en-US" sz="3600" dirty="0" err="1" smtClean="0"/>
              <a:t>CAIU’s</a:t>
            </a:r>
            <a:r>
              <a:rPr lang="en-US" sz="3600" dirty="0" smtClean="0"/>
              <a:t> Report failed to apply the “direct economic effect” standard of the City Code.</a:t>
            </a:r>
          </a:p>
          <a:p>
            <a:pPr marL="457200" indent="-457200">
              <a:spcAft>
                <a:spcPts val="1800"/>
              </a:spcAft>
            </a:pPr>
            <a:r>
              <a:rPr lang="en-US" sz="3600" dirty="0" smtClean="0"/>
              <a:t>Ethics Review Commission recommendation to the City Council that the City Auditor retract the report.</a:t>
            </a:r>
            <a:endParaRPr lang="en-US" sz="3600" dirty="0"/>
          </a:p>
        </p:txBody>
      </p:sp>
    </p:spTree>
    <p:extLst>
      <p:ext uri="{BB962C8B-B14F-4D97-AF65-F5344CB8AC3E}">
        <p14:creationId xmlns:p14="http://schemas.microsoft.com/office/powerpoint/2010/main" val="398903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a:t>
            </a:r>
            <a:endParaRPr lang="en-US" dirty="0"/>
          </a:p>
        </p:txBody>
      </p:sp>
      <p:sp>
        <p:nvSpPr>
          <p:cNvPr id="3" name="Content Placeholder 2"/>
          <p:cNvSpPr>
            <a:spLocks noGrp="1"/>
          </p:cNvSpPr>
          <p:nvPr>
            <p:ph idx="1"/>
          </p:nvPr>
        </p:nvSpPr>
        <p:spPr>
          <a:xfrm>
            <a:off x="152400" y="1676400"/>
            <a:ext cx="8229600" cy="5105400"/>
          </a:xfrm>
        </p:spPr>
        <p:txBody>
          <a:bodyPr>
            <a:noAutofit/>
          </a:bodyPr>
          <a:lstStyle/>
          <a:p>
            <a:pPr marL="457200" indent="-457200">
              <a:spcAft>
                <a:spcPts val="1800"/>
              </a:spcAft>
            </a:pPr>
            <a:r>
              <a:rPr lang="en-US" sz="3600" dirty="0" smtClean="0"/>
              <a:t>Ethics Review Commission recommendation that the City Council reform the reporting, investigatory and ruling process of the City Auditor’s office.</a:t>
            </a:r>
            <a:endParaRPr lang="en-US" sz="3600" dirty="0"/>
          </a:p>
        </p:txBody>
      </p:sp>
    </p:spTree>
    <p:extLst>
      <p:ext uri="{BB962C8B-B14F-4D97-AF65-F5344CB8AC3E}">
        <p14:creationId xmlns:p14="http://schemas.microsoft.com/office/powerpoint/2010/main" val="398903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782762"/>
          </a:xfrm>
        </p:spPr>
        <p:txBody>
          <a:bodyPr/>
          <a:lstStyle/>
          <a:p>
            <a:r>
              <a:rPr lang="en-US" dirty="0" smtClean="0"/>
              <a:t>City Auditor’s Failures</a:t>
            </a:r>
            <a:endParaRPr lang="en-US" dirty="0"/>
          </a:p>
        </p:txBody>
      </p:sp>
      <p:sp>
        <p:nvSpPr>
          <p:cNvPr id="3" name="Content Placeholder 2"/>
          <p:cNvSpPr>
            <a:spLocks noGrp="1"/>
          </p:cNvSpPr>
          <p:nvPr>
            <p:ph idx="1"/>
          </p:nvPr>
        </p:nvSpPr>
        <p:spPr>
          <a:xfrm>
            <a:off x="152400" y="2057400"/>
            <a:ext cx="8229600" cy="4495800"/>
          </a:xfrm>
        </p:spPr>
        <p:txBody>
          <a:bodyPr>
            <a:noAutofit/>
          </a:bodyPr>
          <a:lstStyle/>
          <a:p>
            <a:pPr marL="457200" indent="-457200"/>
            <a:r>
              <a:rPr lang="en-US" sz="4000" dirty="0" smtClean="0"/>
              <a:t>Failure to properly apply the Code.</a:t>
            </a:r>
          </a:p>
          <a:p>
            <a:pPr marL="457200" indent="-457200"/>
            <a:r>
              <a:rPr lang="en-US" sz="4000" dirty="0" smtClean="0"/>
              <a:t>Failure to act within prescribed authority.</a:t>
            </a:r>
          </a:p>
          <a:p>
            <a:pPr marL="457200" indent="-457200"/>
            <a:r>
              <a:rPr lang="en-US" sz="4000" dirty="0" smtClean="0"/>
              <a:t>Failure to notify of findings.</a:t>
            </a:r>
          </a:p>
          <a:p>
            <a:pPr marL="457200" indent="-457200"/>
            <a:r>
              <a:rPr lang="en-US" sz="4000" dirty="0" smtClean="0"/>
              <a:t>Failure to provide a copy of report before distribution!</a:t>
            </a:r>
          </a:p>
        </p:txBody>
      </p:sp>
    </p:spTree>
    <p:extLst>
      <p:ext uri="{BB962C8B-B14F-4D97-AF65-F5344CB8AC3E}">
        <p14:creationId xmlns:p14="http://schemas.microsoft.com/office/powerpoint/2010/main" val="417913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Authority to Rule</a:t>
            </a:r>
            <a:endParaRPr lang="en-US" dirty="0"/>
          </a:p>
        </p:txBody>
      </p:sp>
      <p:sp>
        <p:nvSpPr>
          <p:cNvPr id="3" name="Content Placeholder 2"/>
          <p:cNvSpPr>
            <a:spLocks noGrp="1"/>
          </p:cNvSpPr>
          <p:nvPr>
            <p:ph idx="1"/>
          </p:nvPr>
        </p:nvSpPr>
        <p:spPr/>
        <p:txBody>
          <a:bodyPr>
            <a:normAutofit fontScale="92500"/>
          </a:bodyPr>
          <a:lstStyle/>
          <a:p>
            <a:r>
              <a:rPr lang="en-US" sz="2800" dirty="0" smtClean="0"/>
              <a:t>No provision of the City Code authorizes the Auditor to conclude that a City Official has violated the conflict of interest prohibitions in 2-7-63 and 2-7-64.</a:t>
            </a:r>
          </a:p>
          <a:p>
            <a:r>
              <a:rPr lang="en-US" sz="2800" dirty="0" smtClean="0"/>
              <a:t>The Ethics Review Commission is the only body authorized to determine whether someone has violated 2-7-63 and 2-7-64, after undertaking a rigorous public process to guarantee basic rights and fairness.</a:t>
            </a:r>
          </a:p>
          <a:p>
            <a:r>
              <a:rPr lang="en-US" sz="2800" dirty="0" smtClean="0"/>
              <a:t>After undertaking a public review process, the Ethics Commission may consider five sanctions to reflect proportionality of the alleged violation.</a:t>
            </a:r>
          </a:p>
          <a:p>
            <a:endParaRPr lang="en-US" sz="2400" dirty="0"/>
          </a:p>
          <a:p>
            <a:endParaRPr lang="en-US" dirty="0"/>
          </a:p>
        </p:txBody>
      </p:sp>
    </p:spTree>
    <p:extLst>
      <p:ext uri="{BB962C8B-B14F-4D97-AF65-F5344CB8AC3E}">
        <p14:creationId xmlns:p14="http://schemas.microsoft.com/office/powerpoint/2010/main" val="385129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City Auditor Admits:</a:t>
            </a:r>
            <a:br>
              <a:rPr lang="en-US" dirty="0" smtClean="0"/>
            </a:br>
            <a:r>
              <a:rPr lang="en-US" dirty="0" smtClean="0"/>
              <a:t>No Authority to Decide</a:t>
            </a:r>
            <a:endParaRPr lang="en-US" dirty="0"/>
          </a:p>
        </p:txBody>
      </p:sp>
      <p:sp>
        <p:nvSpPr>
          <p:cNvPr id="3" name="Content Placeholder 2"/>
          <p:cNvSpPr>
            <a:spLocks noGrp="1"/>
          </p:cNvSpPr>
          <p:nvPr>
            <p:ph idx="1"/>
          </p:nvPr>
        </p:nvSpPr>
        <p:spPr>
          <a:xfrm>
            <a:off x="457200" y="1905000"/>
            <a:ext cx="7620000" cy="4114800"/>
          </a:xfrm>
        </p:spPr>
        <p:txBody>
          <a:bodyPr>
            <a:normAutofit/>
          </a:bodyPr>
          <a:lstStyle/>
          <a:p>
            <a:pPr marL="114300" indent="0">
              <a:buNone/>
            </a:pPr>
            <a:r>
              <a:rPr lang="en-US" sz="3200" dirty="0" smtClean="0"/>
              <a:t>Jason </a:t>
            </a:r>
            <a:r>
              <a:rPr lang="en-US" sz="3200" dirty="0" err="1" smtClean="0"/>
              <a:t>Hadavi</a:t>
            </a:r>
            <a:r>
              <a:rPr lang="en-US" sz="3200" dirty="0" smtClean="0"/>
              <a:t>, the Chief of Investigations over the city Auditor’s Integrity Unit testified at the June 11, 2014 </a:t>
            </a:r>
            <a:r>
              <a:rPr lang="en-US" sz="3200" dirty="0" err="1" smtClean="0"/>
              <a:t>ZWAC</a:t>
            </a:r>
            <a:r>
              <a:rPr lang="en-US" sz="3200" dirty="0" smtClean="0"/>
              <a:t> Hearing as follows:</a:t>
            </a:r>
          </a:p>
          <a:p>
            <a:pPr marL="114300" indent="0">
              <a:buNone/>
            </a:pPr>
            <a:endParaRPr lang="en-US" sz="3200" dirty="0" smtClean="0"/>
          </a:p>
          <a:p>
            <a:pPr marL="114300" indent="0">
              <a:buNone/>
            </a:pPr>
            <a:r>
              <a:rPr lang="en-US" sz="3200" dirty="0" smtClean="0"/>
              <a:t>“First, I’d like to stress that our role in this is fact finders, </a:t>
            </a:r>
            <a:r>
              <a:rPr lang="en-US" sz="3200" b="1" dirty="0" smtClean="0"/>
              <a:t>not decision makers</a:t>
            </a:r>
            <a:r>
              <a:rPr lang="en-US" sz="3200" dirty="0" smtClean="0"/>
              <a:t>.”</a:t>
            </a:r>
            <a:endParaRPr lang="en-US" sz="3200" dirty="0"/>
          </a:p>
        </p:txBody>
      </p:sp>
    </p:spTree>
    <p:extLst>
      <p:ext uri="{BB962C8B-B14F-4D97-AF65-F5344CB8AC3E}">
        <p14:creationId xmlns:p14="http://schemas.microsoft.com/office/powerpoint/2010/main" val="391366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998" y="228600"/>
            <a:ext cx="7620000" cy="1143000"/>
          </a:xfrm>
        </p:spPr>
        <p:txBody>
          <a:bodyPr/>
          <a:lstStyle/>
          <a:p>
            <a:r>
              <a:rPr lang="en-US" sz="4000" dirty="0"/>
              <a:t>Prohibition on Conflict of Interest</a:t>
            </a:r>
          </a:p>
        </p:txBody>
      </p:sp>
      <p:sp>
        <p:nvSpPr>
          <p:cNvPr id="3" name="Content Placeholder 2"/>
          <p:cNvSpPr>
            <a:spLocks noGrp="1"/>
          </p:cNvSpPr>
          <p:nvPr>
            <p:ph idx="1"/>
          </p:nvPr>
        </p:nvSpPr>
        <p:spPr>
          <a:xfrm>
            <a:off x="457200" y="2286000"/>
            <a:ext cx="7620000" cy="3276600"/>
          </a:xfrm>
          <a:solidFill>
            <a:schemeClr val="bg2">
              <a:lumMod val="20000"/>
              <a:lumOff val="80000"/>
            </a:schemeClr>
          </a:solidFill>
          <a:ln w="19050">
            <a:solidFill>
              <a:schemeClr val="accent1">
                <a:shade val="50000"/>
              </a:schemeClr>
            </a:solidFill>
          </a:ln>
        </p:spPr>
        <p:txBody>
          <a:bodyPr/>
          <a:lstStyle/>
          <a:p>
            <a:pPr marL="114300" indent="0">
              <a:buNone/>
            </a:pPr>
            <a:r>
              <a:rPr lang="en-US" dirty="0"/>
              <a:t>§ 2-7-63  PROHIBITION ON CONFLICT OF INTEREST.</a:t>
            </a:r>
          </a:p>
          <a:p>
            <a:pPr marL="114300" indent="0">
              <a:buNone/>
            </a:pPr>
            <a:r>
              <a:rPr lang="en-US" dirty="0"/>
              <a:t>   (A)   A City official or employee may not participate in a vote or decision on a matter affecting a natural person, entity, or property in which the official or employee has a substantial interest; provided, however, that this provision shall not prohibit any member of the city council from participating in a discussion relating to a petition certified to the city council by the city clerk which petition seeks the recall of said member of the city council.</a:t>
            </a:r>
          </a:p>
          <a:p>
            <a:pPr marL="114300" indent="0">
              <a:buNone/>
            </a:pPr>
            <a:endParaRPr lang="en-US" dirty="0"/>
          </a:p>
        </p:txBody>
      </p:sp>
      <p:sp>
        <p:nvSpPr>
          <p:cNvPr id="4" name="TextBox 3"/>
          <p:cNvSpPr txBox="1"/>
          <p:nvPr/>
        </p:nvSpPr>
        <p:spPr>
          <a:xfrm>
            <a:off x="191386" y="2674448"/>
            <a:ext cx="8153400" cy="954107"/>
          </a:xfrm>
          <a:prstGeom prst="rect">
            <a:avLst/>
          </a:prstGeom>
          <a:solidFill>
            <a:schemeClr val="bg1"/>
          </a:solidFill>
          <a:ln w="19050">
            <a:solidFill>
              <a:schemeClr val="accent1">
                <a:shade val="50000"/>
              </a:schemeClr>
            </a:solidFill>
          </a:ln>
        </p:spPr>
        <p:txBody>
          <a:bodyPr wrap="square" rtlCol="0">
            <a:spAutoFit/>
          </a:bodyPr>
          <a:lstStyle/>
          <a:p>
            <a:r>
              <a:rPr lang="en-US" sz="2800" dirty="0"/>
              <a:t>may not participate in a vote or decision on a matter </a:t>
            </a:r>
            <a:r>
              <a:rPr lang="en-US" sz="2800" dirty="0">
                <a:solidFill>
                  <a:srgbClr val="FF0000"/>
                </a:solidFill>
              </a:rPr>
              <a:t>affecting</a:t>
            </a:r>
            <a:r>
              <a:rPr lang="en-US" sz="2800" dirty="0"/>
              <a:t> a natural person, entity, or property</a:t>
            </a:r>
          </a:p>
        </p:txBody>
      </p:sp>
      <p:sp>
        <p:nvSpPr>
          <p:cNvPr id="5" name="TextBox 4"/>
          <p:cNvSpPr txBox="1"/>
          <p:nvPr/>
        </p:nvSpPr>
        <p:spPr>
          <a:xfrm>
            <a:off x="170121" y="3810000"/>
            <a:ext cx="8151628" cy="954107"/>
          </a:xfrm>
          <a:prstGeom prst="rect">
            <a:avLst/>
          </a:prstGeom>
          <a:solidFill>
            <a:schemeClr val="bg1"/>
          </a:solidFill>
          <a:ln w="19050">
            <a:solidFill>
              <a:schemeClr val="accent1">
                <a:shade val="50000"/>
              </a:schemeClr>
            </a:solidFill>
          </a:ln>
        </p:spPr>
        <p:txBody>
          <a:bodyPr wrap="square" rtlCol="0">
            <a:spAutoFit/>
          </a:bodyPr>
          <a:lstStyle/>
          <a:p>
            <a:r>
              <a:rPr lang="en-US" sz="2800" dirty="0"/>
              <a:t>in which the official or employee has a </a:t>
            </a:r>
            <a:r>
              <a:rPr lang="en-US" sz="2800" dirty="0">
                <a:solidFill>
                  <a:srgbClr val="FF0000"/>
                </a:solidFill>
              </a:rPr>
              <a:t>substantial interest</a:t>
            </a:r>
            <a:r>
              <a:rPr lang="en-US" sz="2800" dirty="0"/>
              <a:t>;</a:t>
            </a:r>
          </a:p>
        </p:txBody>
      </p:sp>
    </p:spTree>
    <p:extLst>
      <p:ext uri="{BB962C8B-B14F-4D97-AF65-F5344CB8AC3E}">
        <p14:creationId xmlns:p14="http://schemas.microsoft.com/office/powerpoint/2010/main" val="364723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7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70"/>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Disclosure of Conflict of Interest</a:t>
            </a:r>
          </a:p>
        </p:txBody>
      </p:sp>
      <p:sp>
        <p:nvSpPr>
          <p:cNvPr id="3" name="Content Placeholder 2"/>
          <p:cNvSpPr>
            <a:spLocks noGrp="1"/>
          </p:cNvSpPr>
          <p:nvPr>
            <p:ph idx="1"/>
          </p:nvPr>
        </p:nvSpPr>
        <p:spPr>
          <a:xfrm>
            <a:off x="457200" y="2133600"/>
            <a:ext cx="7620000" cy="3733800"/>
          </a:xfrm>
          <a:solidFill>
            <a:schemeClr val="bg2">
              <a:lumMod val="20000"/>
              <a:lumOff val="80000"/>
            </a:schemeClr>
          </a:solidFill>
          <a:ln w="19050">
            <a:solidFill>
              <a:schemeClr val="accent1">
                <a:shade val="50000"/>
              </a:schemeClr>
            </a:solidFill>
          </a:ln>
        </p:spPr>
        <p:txBody>
          <a:bodyPr>
            <a:normAutofit/>
          </a:bodyPr>
          <a:lstStyle/>
          <a:p>
            <a:pPr marL="114300" indent="0">
              <a:buNone/>
            </a:pPr>
            <a:r>
              <a:rPr lang="en-US" sz="2400" dirty="0"/>
              <a:t>§ 2-7-64  DISCLOSURE OF CONFLICT OF INTEREST.</a:t>
            </a:r>
          </a:p>
          <a:p>
            <a:pPr marL="114300" indent="0">
              <a:buNone/>
            </a:pPr>
            <a:r>
              <a:rPr lang="en-US" sz="2400" dirty="0"/>
              <a:t>   (A)   A City official shall disclose the existence of any substantial interest he may have in a natural person, entity or property which would be affected by a vote or decision of the body of which the City official is a member or that he serves as a corporate officer or member of the board of directors of a nonprofit entity for which a vote or decision regarding funding by or through the City is being considered</a:t>
            </a:r>
            <a:r>
              <a:rPr lang="en-US" sz="2400" dirty="0" smtClean="0"/>
              <a:t>.</a:t>
            </a:r>
            <a:endParaRPr lang="en-US" sz="2400" dirty="0"/>
          </a:p>
        </p:txBody>
      </p:sp>
      <p:sp>
        <p:nvSpPr>
          <p:cNvPr id="4" name="TextBox 3"/>
          <p:cNvSpPr txBox="1"/>
          <p:nvPr/>
        </p:nvSpPr>
        <p:spPr>
          <a:xfrm>
            <a:off x="196702" y="2551093"/>
            <a:ext cx="8077200" cy="954107"/>
          </a:xfrm>
          <a:prstGeom prst="rect">
            <a:avLst/>
          </a:prstGeom>
          <a:solidFill>
            <a:schemeClr val="bg1"/>
          </a:solidFill>
          <a:ln w="19050">
            <a:solidFill>
              <a:schemeClr val="accent1">
                <a:shade val="50000"/>
              </a:schemeClr>
            </a:solidFill>
          </a:ln>
        </p:spPr>
        <p:txBody>
          <a:bodyPr wrap="square" rtlCol="0">
            <a:spAutoFit/>
          </a:bodyPr>
          <a:lstStyle/>
          <a:p>
            <a:r>
              <a:rPr lang="en-US" sz="2800" dirty="0"/>
              <a:t>shall disclose the existence of any </a:t>
            </a:r>
            <a:r>
              <a:rPr lang="en-US" sz="2800" dirty="0">
                <a:solidFill>
                  <a:srgbClr val="FF0000"/>
                </a:solidFill>
              </a:rPr>
              <a:t>substantial interest </a:t>
            </a:r>
            <a:r>
              <a:rPr lang="en-US" sz="2800" dirty="0"/>
              <a:t>he may have in a natural person, entity or property</a:t>
            </a:r>
            <a:endParaRPr lang="en-US" dirty="0"/>
          </a:p>
        </p:txBody>
      </p:sp>
      <p:sp>
        <p:nvSpPr>
          <p:cNvPr id="5" name="TextBox 4"/>
          <p:cNvSpPr txBox="1"/>
          <p:nvPr/>
        </p:nvSpPr>
        <p:spPr>
          <a:xfrm>
            <a:off x="217966" y="3694093"/>
            <a:ext cx="8055935" cy="954107"/>
          </a:xfrm>
          <a:prstGeom prst="rect">
            <a:avLst/>
          </a:prstGeom>
          <a:solidFill>
            <a:schemeClr val="bg1"/>
          </a:solidFill>
          <a:ln w="19050">
            <a:solidFill>
              <a:schemeClr val="accent1">
                <a:shade val="50000"/>
              </a:schemeClr>
            </a:solidFill>
          </a:ln>
        </p:spPr>
        <p:txBody>
          <a:bodyPr wrap="square" rtlCol="0">
            <a:spAutoFit/>
          </a:bodyPr>
          <a:lstStyle/>
          <a:p>
            <a:r>
              <a:rPr lang="en-US" sz="2800" dirty="0"/>
              <a:t>which would be </a:t>
            </a:r>
            <a:r>
              <a:rPr lang="en-US" sz="2800" dirty="0">
                <a:solidFill>
                  <a:srgbClr val="FF0000"/>
                </a:solidFill>
              </a:rPr>
              <a:t>affected</a:t>
            </a:r>
            <a:r>
              <a:rPr lang="en-US" sz="2800" dirty="0"/>
              <a:t> by a vote or decision of the body of which the City official is a member</a:t>
            </a:r>
          </a:p>
        </p:txBody>
      </p:sp>
    </p:spTree>
    <p:extLst>
      <p:ext uri="{BB962C8B-B14F-4D97-AF65-F5344CB8AC3E}">
        <p14:creationId xmlns:p14="http://schemas.microsoft.com/office/powerpoint/2010/main" val="318652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7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70"/>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Affected</a:t>
            </a:r>
          </a:p>
        </p:txBody>
      </p:sp>
      <p:sp>
        <p:nvSpPr>
          <p:cNvPr id="3" name="Content Placeholder 2"/>
          <p:cNvSpPr>
            <a:spLocks noGrp="1"/>
          </p:cNvSpPr>
          <p:nvPr>
            <p:ph idx="1"/>
          </p:nvPr>
        </p:nvSpPr>
        <p:spPr>
          <a:xfrm>
            <a:off x="457200" y="1600200"/>
            <a:ext cx="7620000" cy="4953000"/>
          </a:xfrm>
          <a:solidFill>
            <a:schemeClr val="bg2">
              <a:lumMod val="20000"/>
              <a:lumOff val="80000"/>
            </a:schemeClr>
          </a:solidFill>
          <a:ln w="19050">
            <a:solidFill>
              <a:schemeClr val="accent1">
                <a:shade val="50000"/>
              </a:schemeClr>
            </a:solidFill>
          </a:ln>
        </p:spPr>
        <p:txBody>
          <a:bodyPr>
            <a:noAutofit/>
          </a:bodyPr>
          <a:lstStyle/>
          <a:p>
            <a:pPr marL="114300" indent="0">
              <a:buNone/>
            </a:pPr>
            <a:r>
              <a:rPr lang="en-US" sz="1600" dirty="0"/>
              <a:t>§ 2-7-2  DEFINITIONS.</a:t>
            </a:r>
          </a:p>
          <a:p>
            <a:pPr marL="114300" indent="0">
              <a:buNone/>
            </a:pPr>
            <a:r>
              <a:rPr lang="en-US" sz="1600" dirty="0"/>
              <a:t>   In this chapter:</a:t>
            </a:r>
          </a:p>
          <a:p>
            <a:pPr marL="114300" indent="0">
              <a:buNone/>
            </a:pPr>
            <a:r>
              <a:rPr lang="en-US" sz="1600" dirty="0"/>
              <a:t>   (1)   AFFECTED means in the case of a person, entity or property, means reasonably likely to be subject to a direct economic effect or consequence, either positive or negative, as a result of the vote or decision in question. For instance, a person or entity owning real property, entering into a contract with the City, or seeking a permit or franchise is “affected” by votes or decisions such as zoning of the property, approval of the contract, or granting of the permit.  Affected does not include those persons or entities who are subject to an indirect or secondary effect from official action.  Creditors, independent contractors, or guarantors of a person “affected” by a vote or decision are not also deemed to be “affected” by virtue of their relationship with the affected person.  The vote or decision need not be the only producing cause of the economic effect or consequence reasonably likely to result. In determining whether a person, entity or property is or was “affected by” a vote or decision, it shall not be necessary to prove the actual existence or occurrence of an economic effect or consequence if such effect or consequence would be reasonably expected to exist or occur.  Additionally, a vote or decision to place a matter on a ballot is deemed to affect a person, entity or property to the same extent that the results of the election would effect the person, entity or property</a:t>
            </a:r>
            <a:r>
              <a:rPr lang="en-US" sz="1600" dirty="0" smtClean="0"/>
              <a:t>.</a:t>
            </a:r>
            <a:endParaRPr lang="en-US" sz="1600" dirty="0"/>
          </a:p>
        </p:txBody>
      </p:sp>
      <p:sp>
        <p:nvSpPr>
          <p:cNvPr id="4" name="TextBox 3"/>
          <p:cNvSpPr txBox="1"/>
          <p:nvPr/>
        </p:nvSpPr>
        <p:spPr>
          <a:xfrm>
            <a:off x="304800" y="1905000"/>
            <a:ext cx="7924800" cy="2246769"/>
          </a:xfrm>
          <a:prstGeom prst="rect">
            <a:avLst/>
          </a:prstGeom>
          <a:solidFill>
            <a:schemeClr val="bg1"/>
          </a:solidFill>
          <a:ln w="19050">
            <a:solidFill>
              <a:schemeClr val="accent1">
                <a:shade val="50000"/>
              </a:schemeClr>
            </a:solidFill>
          </a:ln>
        </p:spPr>
        <p:txBody>
          <a:bodyPr wrap="square" rtlCol="0">
            <a:spAutoFit/>
          </a:bodyPr>
          <a:lstStyle/>
          <a:p>
            <a:r>
              <a:rPr lang="en-US" sz="2800" dirty="0"/>
              <a:t>(1)   AFFECTED means in the case of a person, entity or property, means reasonably likely to be subject to a </a:t>
            </a:r>
            <a:r>
              <a:rPr lang="en-US" sz="2800" dirty="0">
                <a:solidFill>
                  <a:srgbClr val="FF0000"/>
                </a:solidFill>
              </a:rPr>
              <a:t>direct economic effect</a:t>
            </a:r>
            <a:r>
              <a:rPr lang="en-US" sz="2800" dirty="0"/>
              <a:t> or consequence, either positive or negative, as a result of the vote or decision in question.</a:t>
            </a:r>
          </a:p>
        </p:txBody>
      </p:sp>
      <p:sp>
        <p:nvSpPr>
          <p:cNvPr id="5" name="TextBox 4"/>
          <p:cNvSpPr txBox="1"/>
          <p:nvPr/>
        </p:nvSpPr>
        <p:spPr>
          <a:xfrm>
            <a:off x="304800" y="4419600"/>
            <a:ext cx="7924800" cy="1384995"/>
          </a:xfrm>
          <a:prstGeom prst="rect">
            <a:avLst/>
          </a:prstGeom>
          <a:solidFill>
            <a:schemeClr val="bg1"/>
          </a:solidFill>
          <a:ln w="19050">
            <a:solidFill>
              <a:schemeClr val="accent1">
                <a:shade val="50000"/>
              </a:schemeClr>
            </a:solidFill>
          </a:ln>
        </p:spPr>
        <p:txBody>
          <a:bodyPr wrap="square" rtlCol="0">
            <a:spAutoFit/>
          </a:bodyPr>
          <a:lstStyle/>
          <a:p>
            <a:r>
              <a:rPr lang="en-US" sz="2800" dirty="0"/>
              <a:t>Affected does not include those persons or entities who are subject to an </a:t>
            </a:r>
            <a:r>
              <a:rPr lang="en-US" sz="2800" dirty="0">
                <a:solidFill>
                  <a:srgbClr val="FF0000"/>
                </a:solidFill>
              </a:rPr>
              <a:t>indirect or secondary effect </a:t>
            </a:r>
            <a:r>
              <a:rPr lang="en-US" sz="2800" dirty="0"/>
              <a:t>from official action. </a:t>
            </a:r>
          </a:p>
        </p:txBody>
      </p:sp>
    </p:spTree>
    <p:extLst>
      <p:ext uri="{BB962C8B-B14F-4D97-AF65-F5344CB8AC3E}">
        <p14:creationId xmlns:p14="http://schemas.microsoft.com/office/powerpoint/2010/main" val="260033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7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strVal val="#ppt_w*0.70"/>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ZWAC Agenda Items At Issue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7340866"/>
              </p:ext>
            </p:extLst>
          </p:nvPr>
        </p:nvGraphicFramePr>
        <p:xfrm>
          <a:off x="381000" y="2362199"/>
          <a:ext cx="7620000" cy="2667001"/>
        </p:xfrm>
        <a:graphic>
          <a:graphicData uri="http://schemas.openxmlformats.org/drawingml/2006/table">
            <a:tbl>
              <a:tblPr firstRow="1" bandRow="1">
                <a:tableStyleId>{5C22544A-7EE6-4342-B048-85BDC9FD1C3A}</a:tableStyleId>
              </a:tblPr>
              <a:tblGrid>
                <a:gridCol w="2209800"/>
                <a:gridCol w="5410200"/>
              </a:tblGrid>
              <a:tr h="530493">
                <a:tc>
                  <a:txBody>
                    <a:bodyPr/>
                    <a:lstStyle/>
                    <a:p>
                      <a:endParaRPr lang="en-US" dirty="0"/>
                    </a:p>
                  </a:txBody>
                  <a:tcPr/>
                </a:tc>
                <a:tc>
                  <a:txBody>
                    <a:bodyPr/>
                    <a:lstStyle/>
                    <a:p>
                      <a:endParaRPr lang="en-US" dirty="0"/>
                    </a:p>
                  </a:txBody>
                  <a:tcPr/>
                </a:tc>
              </a:tr>
              <a:tr h="566829">
                <a:tc>
                  <a:txBody>
                    <a:bodyPr/>
                    <a:lstStyle/>
                    <a:p>
                      <a:r>
                        <a:rPr lang="en-US" sz="2000" dirty="0" smtClean="0"/>
                        <a:t>February 13, 2013</a:t>
                      </a:r>
                      <a:endParaRPr lang="en-US" sz="2000" dirty="0"/>
                    </a:p>
                  </a:txBody>
                  <a:tcPr/>
                </a:tc>
                <a:tc>
                  <a:txBody>
                    <a:bodyPr/>
                    <a:lstStyle/>
                    <a:p>
                      <a:r>
                        <a:rPr lang="en-US" sz="2000" dirty="0" smtClean="0"/>
                        <a:t>URO – Phase 2 Ordinance</a:t>
                      </a:r>
                      <a:endParaRPr lang="en-US" sz="2000" dirty="0"/>
                    </a:p>
                  </a:txBody>
                  <a:tcPr/>
                </a:tc>
              </a:tr>
              <a:tr h="566829">
                <a:tc>
                  <a:txBody>
                    <a:bodyPr/>
                    <a:lstStyle/>
                    <a:p>
                      <a:r>
                        <a:rPr lang="en-US" sz="2000" dirty="0" smtClean="0"/>
                        <a:t>April 10, 2013</a:t>
                      </a:r>
                      <a:endParaRPr lang="en-US" sz="2000" dirty="0"/>
                    </a:p>
                  </a:txBody>
                  <a:tcPr/>
                </a:tc>
                <a:tc>
                  <a:txBody>
                    <a:bodyPr/>
                    <a:lstStyle/>
                    <a:p>
                      <a:r>
                        <a:rPr lang="en-US" sz="2000" dirty="0" smtClean="0"/>
                        <a:t>Austin Energy Waste Disposal Contract</a:t>
                      </a:r>
                      <a:endParaRPr lang="en-US" sz="2000" dirty="0"/>
                    </a:p>
                  </a:txBody>
                  <a:tcPr/>
                </a:tc>
              </a:tr>
              <a:tr h="1002850">
                <a:tc>
                  <a:txBody>
                    <a:bodyPr/>
                    <a:lstStyle/>
                    <a:p>
                      <a:r>
                        <a:rPr lang="en-US" sz="2000" dirty="0" smtClean="0"/>
                        <a:t>August 14, 2013</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Special Events Ordinance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a:p>
                  </a:txBody>
                  <a:tcPr/>
                </a:tc>
              </a:tr>
            </a:tbl>
          </a:graphicData>
        </a:graphic>
      </p:graphicFrame>
    </p:spTree>
    <p:extLst>
      <p:ext uri="{BB962C8B-B14F-4D97-AF65-F5344CB8AC3E}">
        <p14:creationId xmlns:p14="http://schemas.microsoft.com/office/powerpoint/2010/main" val="464470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CAIU</a:t>
            </a:r>
            <a:r>
              <a:rPr lang="en-US" dirty="0" smtClean="0"/>
              <a:t> Report Characterization of </a:t>
            </a:r>
            <a:r>
              <a:rPr lang="en-US" dirty="0" err="1" smtClean="0"/>
              <a:t>ZWAC</a:t>
            </a:r>
            <a:r>
              <a:rPr lang="en-US" dirty="0" smtClean="0"/>
              <a:t> Agenda Items</a:t>
            </a:r>
            <a:endParaRPr lang="en-US" dirty="0"/>
          </a:p>
        </p:txBody>
      </p:sp>
      <p:sp>
        <p:nvSpPr>
          <p:cNvPr id="3" name="Content Placeholder 2"/>
          <p:cNvSpPr>
            <a:spLocks noGrp="1"/>
          </p:cNvSpPr>
          <p:nvPr>
            <p:ph idx="1"/>
          </p:nvPr>
        </p:nvSpPr>
        <p:spPr/>
        <p:txBody>
          <a:bodyPr>
            <a:normAutofit fontScale="92500"/>
          </a:bodyPr>
          <a:lstStyle/>
          <a:p>
            <a:r>
              <a:rPr lang="en-US" sz="2800" dirty="0" smtClean="0"/>
              <a:t>Report characterizes these as “TDS agenda items.”</a:t>
            </a:r>
          </a:p>
          <a:p>
            <a:r>
              <a:rPr lang="en-US" sz="2800" dirty="0" smtClean="0"/>
              <a:t>February 13, 2013 </a:t>
            </a:r>
            <a:r>
              <a:rPr lang="en-US" sz="2800" dirty="0" err="1" smtClean="0"/>
              <a:t>URO</a:t>
            </a:r>
            <a:r>
              <a:rPr lang="en-US" sz="2800" dirty="0" smtClean="0"/>
              <a:t> (Phase 2 Ordinance)– “</a:t>
            </a:r>
            <a:r>
              <a:rPr lang="en-US" sz="2800" i="1" dirty="0" smtClean="0"/>
              <a:t>TDS representative in attendance advocated for a particular definition</a:t>
            </a:r>
            <a:r>
              <a:rPr lang="en-US" sz="2800" dirty="0" smtClean="0"/>
              <a:t>.”</a:t>
            </a:r>
          </a:p>
          <a:p>
            <a:r>
              <a:rPr lang="en-US" sz="2800" dirty="0"/>
              <a:t>April 10, 2013 </a:t>
            </a:r>
            <a:r>
              <a:rPr lang="en-US" sz="2800" dirty="0" smtClean="0"/>
              <a:t>Austin Energy Waste Disposal Contract – </a:t>
            </a:r>
            <a:r>
              <a:rPr lang="en-US" sz="2800" dirty="0"/>
              <a:t>“</a:t>
            </a:r>
            <a:r>
              <a:rPr lang="en-US" sz="2800" i="1" dirty="0"/>
              <a:t>TDS requested their contract </a:t>
            </a:r>
            <a:r>
              <a:rPr lang="en-US" sz="2800" dirty="0"/>
              <a:t>[Not </a:t>
            </a:r>
            <a:r>
              <a:rPr lang="en-US" sz="2800" dirty="0" smtClean="0"/>
              <a:t>the agenda </a:t>
            </a:r>
            <a:r>
              <a:rPr lang="en-US" sz="2800" dirty="0"/>
              <a:t>item] </a:t>
            </a:r>
            <a:r>
              <a:rPr lang="en-US" sz="2800" i="1" dirty="0" smtClean="0"/>
              <a:t>with </a:t>
            </a:r>
            <a:r>
              <a:rPr lang="en-US" sz="2800" i="1" dirty="0"/>
              <a:t>the City to be extended before the rebid process</a:t>
            </a:r>
            <a:r>
              <a:rPr lang="en-US" sz="2800" dirty="0" smtClean="0"/>
              <a:t>.”</a:t>
            </a:r>
            <a:endParaRPr lang="en-US" sz="2800" dirty="0"/>
          </a:p>
          <a:p>
            <a:r>
              <a:rPr lang="en-US" sz="2800" dirty="0" smtClean="0"/>
              <a:t>August 14, 2013 Special Events Ordinance – “</a:t>
            </a:r>
            <a:r>
              <a:rPr lang="en-US" sz="2800" i="1" dirty="0" smtClean="0"/>
              <a:t>TDS expressed concerns about stakeholders not having input in ordinance development.</a:t>
            </a:r>
            <a:r>
              <a:rPr lang="en-US" sz="2800" dirty="0" smtClean="0"/>
              <a:t>”</a:t>
            </a:r>
            <a:endParaRPr lang="en-US" sz="2800" dirty="0"/>
          </a:p>
        </p:txBody>
      </p:sp>
    </p:spTree>
    <p:extLst>
      <p:ext uri="{BB962C8B-B14F-4D97-AF65-F5344CB8AC3E}">
        <p14:creationId xmlns:p14="http://schemas.microsoft.com/office/powerpoint/2010/main" val="134378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&#65279;<?xml version="1.0" encoding="UTF-8" standalone="yes"?>
<Relationships xmlns="http://schemas.openxmlformats.org/package/2006/relationships">
  <Relationship Id="rId1" Type="http://schemas.openxmlformats.org/officeDocument/2006/relationships/image" Target="../media/image1.jpeg" />
</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Words>892</Words>
  <Application>Microsoft Office PowerPoint</Application>
  <PresentationFormat>On-screen Show (4:3)</PresentationFormat>
  <Paragraphs>76</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City Auditor's Integrity Unit  Flawed Report</vt:lpstr>
      <vt:lpstr>City Auditor’s Failures</vt:lpstr>
      <vt:lpstr>No Authority to Rule</vt:lpstr>
      <vt:lpstr>City Auditor Admits: No Authority to Decide</vt:lpstr>
      <vt:lpstr>Prohibition on Conflict of Interest</vt:lpstr>
      <vt:lpstr>Disclosure of Conflict of Interest</vt:lpstr>
      <vt:lpstr>Definitions - Affected</vt:lpstr>
      <vt:lpstr>ZWAC Agenda Items At Issue</vt:lpstr>
      <vt:lpstr>CAIU Report Characterization of ZWAC Agenda Items</vt:lpstr>
      <vt:lpstr>Edward M. Shack letter report</vt:lpstr>
      <vt:lpstr>Edward M. Shack Conclusion</vt:lpstr>
      <vt:lpstr>Questions – “Direct Economic Effect” Standard:</vt:lpstr>
      <vt:lpstr>Daniela Ochoa-Gonzalez’s Status</vt:lpstr>
      <vt:lpstr>Auditor’s Incorrect Interpretation of City Code</vt:lpstr>
      <vt:lpstr>ZWAC Unanimous Action - June 11, 2014 -“All members present”</vt:lpstr>
      <vt:lpstr>Request</vt:lpstr>
      <vt:lpstr>Request</vt:lpstr>
      <vt:lpstr>Request</vt:lpstr>
    </vt:vector>
  </TitlesOfParts>
  <Company>Graves Dougherty Hearon and Moody, P.C.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Auditor's Integrity Unit</dc:title>
  <dc:creator>Roslyn Overby</dc:creator>
</cp:coreProperties>
</file>