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57" r:id="rId4"/>
    <p:sldId id="275" r:id="rId5"/>
    <p:sldId id="264" r:id="rId6"/>
    <p:sldId id="265" r:id="rId7"/>
    <p:sldId id="266" r:id="rId8"/>
    <p:sldId id="269" r:id="rId9"/>
    <p:sldId id="260" r:id="rId10"/>
    <p:sldId id="274" r:id="rId11"/>
    <p:sldId id="267" r:id="rId12"/>
    <p:sldId id="270" r:id="rId13"/>
    <p:sldId id="268" r:id="rId14"/>
    <p:sldId id="276" r:id="rId15"/>
    <p:sldId id="25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1">
          <p15:clr>
            <a:srgbClr val="A4A3A4"/>
          </p15:clr>
        </p15:guide>
        <p15:guide id="2" pos="54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63F"/>
    <a:srgbClr val="B8833B"/>
    <a:srgbClr val="942F1D"/>
    <a:srgbClr val="000000"/>
    <a:srgbClr val="E4E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7" autoAdjust="0"/>
    <p:restoredTop sz="94658" autoAdjust="0"/>
  </p:normalViewPr>
  <p:slideViewPr>
    <p:cSldViewPr snapToGrid="0">
      <p:cViewPr varScale="1">
        <p:scale>
          <a:sx n="102" d="100"/>
          <a:sy n="102" d="100"/>
        </p:scale>
        <p:origin x="-324" y="-90"/>
      </p:cViewPr>
      <p:guideLst>
        <p:guide orient="horz" pos="301"/>
        <p:guide pos="546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C17E305-6950-4271-83C4-3FCBD1ECF52A}" type="datetimeFigureOut">
              <a:rPr lang="en-US" smtClean="0"/>
              <a:t>11/4/2013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9E32DB-1F3B-4411-9824-A51AF55FEEF0}" type="slidenum">
              <a:rPr lang="en-US" smtClean="0"/>
              <a:t>‹#›</a:t>
            </a:fld>
            <a:endParaRPr lang="en-US"/>
          </a:p>
        </p:txBody>
      </p:sp>
    </p:spTree>
    <p:extLst>
      <p:ext uri="{BB962C8B-B14F-4D97-AF65-F5344CB8AC3E}">
        <p14:creationId xmlns:p14="http://schemas.microsoft.com/office/powerpoint/2010/main" val="272683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E32DB-1F3B-4411-9824-A51AF55FEEF0}" type="slidenum">
              <a:rPr lang="en-US" smtClean="0"/>
              <a:t>5</a:t>
            </a:fld>
            <a:endParaRPr lang="en-US"/>
          </a:p>
        </p:txBody>
      </p:sp>
    </p:spTree>
    <p:extLst>
      <p:ext uri="{BB962C8B-B14F-4D97-AF65-F5344CB8AC3E}">
        <p14:creationId xmlns:p14="http://schemas.microsoft.com/office/powerpoint/2010/main" val="353910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E32DB-1F3B-4411-9824-A51AF55FEEF0}" type="slidenum">
              <a:rPr lang="en-US" smtClean="0"/>
              <a:t>9</a:t>
            </a:fld>
            <a:endParaRPr lang="en-US"/>
          </a:p>
        </p:txBody>
      </p:sp>
    </p:spTree>
    <p:extLst>
      <p:ext uri="{BB962C8B-B14F-4D97-AF65-F5344CB8AC3E}">
        <p14:creationId xmlns:p14="http://schemas.microsoft.com/office/powerpoint/2010/main" val="197712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E32DB-1F3B-4411-9824-A51AF55FEEF0}" type="slidenum">
              <a:rPr lang="en-US" smtClean="0"/>
              <a:t>10</a:t>
            </a:fld>
            <a:endParaRPr lang="en-US"/>
          </a:p>
        </p:txBody>
      </p:sp>
    </p:spTree>
    <p:extLst>
      <p:ext uri="{BB962C8B-B14F-4D97-AF65-F5344CB8AC3E}">
        <p14:creationId xmlns:p14="http://schemas.microsoft.com/office/powerpoint/2010/main" val="413357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E32DB-1F3B-4411-9824-A51AF55FEEF0}" type="slidenum">
              <a:rPr lang="en-US" smtClean="0"/>
              <a:t>12</a:t>
            </a:fld>
            <a:endParaRPr lang="en-US"/>
          </a:p>
        </p:txBody>
      </p:sp>
    </p:spTree>
    <p:extLst>
      <p:ext uri="{BB962C8B-B14F-4D97-AF65-F5344CB8AC3E}">
        <p14:creationId xmlns:p14="http://schemas.microsoft.com/office/powerpoint/2010/main" val="154820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F10C2-0E99-4B30-969E-77D2E10053AD}"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2581236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2B980-7978-42C9-BEE2-748B8483AE25}"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1719019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00226-D018-4A1B-86A7-43F83BE49B0B}"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4167911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03AD2-B3BB-4CEB-AA36-E291E77F7CFC}"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239150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B7B1C-2534-4B31-9C31-C6A6D47B7A48}"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1733658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7C4C0-005F-4F1A-8714-99D1F5EE9BF3}"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4142309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81B31-852D-4DE6-BCF8-5DD0EFD2F34D}" type="datetime1">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2264065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76912-55C0-4F33-BAF2-11A655FC1B37}" type="datetime1">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1945706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432AD-0BCD-4FE5-AAF3-BBFD7E97B121}" type="datetime1">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3016428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7B8D9-AC32-4676-BE41-8FB9400A81EC}"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1050928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F59B-F2E0-4C63-985D-C1A1C4E34018}"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793D-FFA1-400D-93E2-202C6AD7B0A1}" type="slidenum">
              <a:rPr lang="en-US" smtClean="0"/>
              <a:t>‹#›</a:t>
            </a:fld>
            <a:endParaRPr lang="en-US"/>
          </a:p>
        </p:txBody>
      </p:sp>
    </p:spTree>
    <p:extLst>
      <p:ext uri="{BB962C8B-B14F-4D97-AF65-F5344CB8AC3E}">
        <p14:creationId xmlns:p14="http://schemas.microsoft.com/office/powerpoint/2010/main" val="3942226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7C937-CFED-46D8-939F-B2004F036ECD}" type="datetime1">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2793D-FFA1-400D-93E2-202C6AD7B0A1}" type="slidenum">
              <a:rPr lang="en-US" smtClean="0"/>
              <a:t>‹#›</a:t>
            </a:fld>
            <a:endParaRPr lang="en-US"/>
          </a:p>
        </p:txBody>
      </p:sp>
    </p:spTree>
    <p:extLst>
      <p:ext uri="{BB962C8B-B14F-4D97-AF65-F5344CB8AC3E}">
        <p14:creationId xmlns:p14="http://schemas.microsoft.com/office/powerpoint/2010/main" val="27903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0" y="5755179"/>
            <a:ext cx="9144000" cy="609600"/>
          </a:xfrm>
        </p:spPr>
        <p:txBody>
          <a:bodyPr>
            <a:noAutofit/>
          </a:bodyPr>
          <a:lstStyle/>
          <a:p>
            <a:r>
              <a:rPr lang="en-US" dirty="0" smtClean="0">
                <a:solidFill>
                  <a:srgbClr val="E4E1D4"/>
                </a:solidFill>
                <a:latin typeface="Arial Narrow"/>
                <a:cs typeface="Arial Narrow"/>
              </a:rPr>
              <a:t>City of San Angelo</a:t>
            </a:r>
            <a:r>
              <a:rPr lang="en-US" sz="2400" dirty="0" smtClean="0">
                <a:solidFill>
                  <a:srgbClr val="E4E1D4"/>
                </a:solidFill>
                <a:latin typeface="Arial Narrow"/>
                <a:cs typeface="Arial Narrow"/>
              </a:rPr>
              <a:t/>
            </a:r>
            <a:br>
              <a:rPr lang="en-US" sz="2400" dirty="0" smtClean="0">
                <a:solidFill>
                  <a:srgbClr val="E4E1D4"/>
                </a:solidFill>
                <a:latin typeface="Arial Narrow"/>
                <a:cs typeface="Arial Narrow"/>
              </a:rPr>
            </a:br>
            <a:r>
              <a:rPr lang="en-US" sz="2400" dirty="0" smtClean="0">
                <a:solidFill>
                  <a:srgbClr val="E4E1D4"/>
                </a:solidFill>
                <a:latin typeface="Arial Narrow"/>
                <a:cs typeface="Arial Narrow"/>
              </a:rPr>
              <a:t>Solid Waste Services </a:t>
            </a:r>
            <a:r>
              <a:rPr lang="en-US" sz="2400" dirty="0">
                <a:solidFill>
                  <a:srgbClr val="E4E1D4"/>
                </a:solidFill>
                <a:latin typeface="Arial Narrow"/>
                <a:cs typeface="Arial Narrow"/>
              </a:rPr>
              <a:t>C</a:t>
            </a:r>
            <a:r>
              <a:rPr lang="en-US" sz="2400" dirty="0" smtClean="0">
                <a:solidFill>
                  <a:srgbClr val="E4E1D4"/>
                </a:solidFill>
                <a:latin typeface="Arial Narrow"/>
                <a:cs typeface="Arial Narrow"/>
              </a:rPr>
              <a:t>ontract for Waste Collection and Landfill Management </a:t>
            </a:r>
            <a:endParaRPr lang="en-US" sz="2400" dirty="0">
              <a:solidFill>
                <a:srgbClr val="E4E1D4"/>
              </a:solidFill>
              <a:latin typeface="Arial Narrow"/>
              <a:cs typeface="Arial Narrow"/>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1107">
            <a:off x="731437" y="476024"/>
            <a:ext cx="4025100" cy="2902358"/>
          </a:xfrm>
          <a:prstGeom prst="rect">
            <a:avLst/>
          </a:prstGeom>
          <a:ln w="76200" cmpd="sng">
            <a:solidFill>
              <a:srgbClr val="E4E1D4"/>
            </a:solidFill>
          </a:ln>
          <a:effectLst>
            <a:outerShdw blurRad="63500" dist="63500" dir="2700000" algn="tl" rotWithShape="0">
              <a:srgbClr val="000000">
                <a:alpha val="15000"/>
              </a:srgbClr>
            </a:outerShdw>
          </a:effectLst>
        </p:spPr>
      </p:pic>
      <p:pic>
        <p:nvPicPr>
          <p:cNvPr id="15" name="Picture 14" descr="TDS_Logo-Color.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198" y="373307"/>
            <a:ext cx="2624899" cy="13697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2333">
            <a:off x="4709997" y="2778149"/>
            <a:ext cx="3824873" cy="2545279"/>
          </a:xfrm>
          <a:prstGeom prst="rect">
            <a:avLst/>
          </a:prstGeom>
          <a:ln w="76200" cmpd="sng">
            <a:solidFill>
              <a:srgbClr val="E4E1D4"/>
            </a:solidFill>
          </a:ln>
          <a:effectLst>
            <a:outerShdw blurRad="63500" dist="63500" dir="2700000" algn="tl" rotWithShape="0">
              <a:srgbClr val="000000">
                <a:alpha val="15000"/>
              </a:srgbClr>
            </a:outerShdw>
          </a:effectLst>
        </p:spPr>
      </p:pic>
      <p:sp>
        <p:nvSpPr>
          <p:cNvPr id="5" name="TextBox 4"/>
          <p:cNvSpPr txBox="1"/>
          <p:nvPr/>
        </p:nvSpPr>
        <p:spPr>
          <a:xfrm>
            <a:off x="5199436" y="1766248"/>
            <a:ext cx="6199322" cy="3325504"/>
          </a:xfrm>
          <a:prstGeom prst="rect">
            <a:avLst/>
          </a:prstGeom>
          <a:noFill/>
        </p:spPr>
        <p:txBody>
          <a:bodyPr wrap="square" rtlCol="0">
            <a:spAutoFit/>
          </a:bodyPr>
          <a:lstStyle/>
          <a:p>
            <a:endParaRPr lang="en-US"/>
          </a:p>
        </p:txBody>
      </p:sp>
      <p:sp>
        <p:nvSpPr>
          <p:cNvPr id="6" name="TextBox 5"/>
          <p:cNvSpPr txBox="1"/>
          <p:nvPr/>
        </p:nvSpPr>
        <p:spPr>
          <a:xfrm>
            <a:off x="5103257" y="1803232"/>
            <a:ext cx="3766782" cy="738664"/>
          </a:xfrm>
          <a:prstGeom prst="rect">
            <a:avLst/>
          </a:prstGeom>
          <a:noFill/>
        </p:spPr>
        <p:txBody>
          <a:bodyPr wrap="square" rtlCol="0">
            <a:spAutoFit/>
          </a:bodyPr>
          <a:lstStyle/>
          <a:p>
            <a:pPr algn="ctr"/>
            <a:r>
              <a:rPr lang="en-US" sz="2400" dirty="0" smtClean="0">
                <a:latin typeface="Arial Narrow" panose="020B0606020202030204" pitchFamily="34" charset="0"/>
              </a:rPr>
              <a:t>November 5</a:t>
            </a:r>
            <a:r>
              <a:rPr lang="en-US" sz="2400" baseline="30000" dirty="0" smtClean="0">
                <a:latin typeface="Arial Narrow" panose="020B0606020202030204" pitchFamily="34" charset="0"/>
              </a:rPr>
              <a:t>th</a:t>
            </a:r>
            <a:r>
              <a:rPr lang="en-US" sz="2400" dirty="0" smtClean="0">
                <a:latin typeface="Arial Narrow" panose="020B0606020202030204" pitchFamily="34" charset="0"/>
              </a:rPr>
              <a:t>, 2013</a:t>
            </a:r>
          </a:p>
          <a:p>
            <a:pPr algn="ctr"/>
            <a:r>
              <a:rPr lang="en-US" dirty="0" smtClean="0">
                <a:latin typeface="Arial Narrow" panose="020B0606020202030204" pitchFamily="34" charset="0"/>
              </a:rPr>
              <a:t>City Council Meeting–</a:t>
            </a:r>
            <a:r>
              <a:rPr lang="en-US" dirty="0">
                <a:latin typeface="Arial Narrow" panose="020B0606020202030204" pitchFamily="34" charset="0"/>
              </a:rPr>
              <a:t>Agenda </a:t>
            </a:r>
            <a:r>
              <a:rPr lang="en-US" dirty="0" smtClean="0">
                <a:latin typeface="Arial Narrow" panose="020B0606020202030204" pitchFamily="34" charset="0"/>
              </a:rPr>
              <a:t>Item 16</a:t>
            </a:r>
            <a:endParaRPr lang="en-US" dirty="0">
              <a:latin typeface="Arial Narrow" panose="020B0606020202030204" pitchFamily="34" charset="0"/>
            </a:endParaRPr>
          </a:p>
        </p:txBody>
      </p:sp>
    </p:spTree>
    <p:extLst>
      <p:ext uri="{BB962C8B-B14F-4D97-AF65-F5344CB8AC3E}">
        <p14:creationId xmlns:p14="http://schemas.microsoft.com/office/powerpoint/2010/main" val="395503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S-GV_Slideshow-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a:solidFill>
                <a:srgbClr val="E4E1D4"/>
              </a:solidFill>
              <a:latin typeface="Arial Narrow"/>
              <a:cs typeface="Arial Narrow"/>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687" y="0"/>
            <a:ext cx="5131558" cy="6642854"/>
          </a:xfrm>
          <a:prstGeom prst="rect">
            <a:avLst/>
          </a:prstGeom>
          <a:ln w="76200" cmpd="sng">
            <a:solidFill>
              <a:srgbClr val="E4E1D4"/>
            </a:solidFill>
          </a:ln>
          <a:effectLst>
            <a:outerShdw blurRad="63500" dist="63500" dir="2700000" algn="tl" rotWithShape="0">
              <a:srgbClr val="000000">
                <a:alpha val="15000"/>
              </a:srgbClr>
            </a:outerShdw>
          </a:effectLst>
        </p:spPr>
      </p:pic>
      <p:sp>
        <p:nvSpPr>
          <p:cNvPr id="3" name="Slide Number Placeholder 2"/>
          <p:cNvSpPr>
            <a:spLocks noGrp="1"/>
          </p:cNvSpPr>
          <p:nvPr>
            <p:ph type="sldNum" sz="quarter" idx="12"/>
          </p:nvPr>
        </p:nvSpPr>
        <p:spPr/>
        <p:txBody>
          <a:bodyPr/>
          <a:lstStyle/>
          <a:p>
            <a:fld id="{0FD2793D-FFA1-400D-93E2-202C6AD7B0A1}" type="slidenum">
              <a:rPr lang="en-US" smtClean="0"/>
              <a:t>10</a:t>
            </a:fld>
            <a:endParaRPr lang="en-US"/>
          </a:p>
        </p:txBody>
      </p:sp>
    </p:spTree>
    <p:extLst>
      <p:ext uri="{BB962C8B-B14F-4D97-AF65-F5344CB8AC3E}">
        <p14:creationId xmlns:p14="http://schemas.microsoft.com/office/powerpoint/2010/main" val="360455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1"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Catastrophe Plan</a:t>
            </a:r>
            <a:endParaRPr lang="en-US" dirty="0">
              <a:solidFill>
                <a:srgbClr val="E4E1D4"/>
              </a:solidFill>
              <a:latin typeface="Arial Narrow"/>
              <a:cs typeface="Arial Narrow"/>
            </a:endParaRPr>
          </a:p>
        </p:txBody>
      </p:sp>
      <p:sp>
        <p:nvSpPr>
          <p:cNvPr id="7" name="TextBox 6"/>
          <p:cNvSpPr txBox="1"/>
          <p:nvPr/>
        </p:nvSpPr>
        <p:spPr>
          <a:xfrm>
            <a:off x="0" y="82947"/>
            <a:ext cx="4938412" cy="5539978"/>
          </a:xfrm>
          <a:prstGeom prst="rect">
            <a:avLst/>
          </a:prstGeom>
          <a:noFill/>
        </p:spPr>
        <p:txBody>
          <a:bodyPr wrap="square" rtlCol="0">
            <a:spAutoFit/>
          </a:bodyPr>
          <a:lstStyle/>
          <a:p>
            <a:pPr lvl="1"/>
            <a:r>
              <a:rPr lang="en-US" b="1" u="sng" dirty="0" smtClean="0">
                <a:latin typeface="Arial Narrow" panose="020B0606020202030204" pitchFamily="34" charset="0"/>
              </a:rPr>
              <a:t>TDS Catastrophe Response</a:t>
            </a:r>
          </a:p>
          <a:p>
            <a:pPr lvl="1"/>
            <a:endParaRPr lang="en-US" sz="1600" b="1" u="sng"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Utilize assets company-wide to respond to any catastrophe in San Angelo</a:t>
            </a:r>
          </a:p>
          <a:p>
            <a:pPr marL="742950" lvl="1" indent="-285750">
              <a:buFont typeface="Arial" panose="020B0604020202020204" pitchFamily="34" charset="0"/>
              <a:buChar char="•"/>
            </a:pPr>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Utilize TDS owned transfer trucks to transfer large amounts of material</a:t>
            </a:r>
          </a:p>
          <a:p>
            <a:pPr marL="742950" lvl="1" indent="-285750">
              <a:buFont typeface="Arial" panose="020B0604020202020204" pitchFamily="34" charset="0"/>
              <a:buChar char="•"/>
            </a:pPr>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Utilize TDS owned industrial equipment such as, loaders, grinders, end dumps, cranes</a:t>
            </a:r>
          </a:p>
          <a:p>
            <a:pPr marL="742950" lvl="1" indent="-285750">
              <a:buFont typeface="Arial" panose="020B0604020202020204" pitchFamily="34" charset="0"/>
              <a:buChar char="•"/>
            </a:pPr>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Utilize existing large equipment rental relationships</a:t>
            </a:r>
          </a:p>
          <a:p>
            <a:pPr marL="742950" lvl="1" indent="-285750">
              <a:buFont typeface="Arial" panose="020B0604020202020204" pitchFamily="34" charset="0"/>
              <a:buChar char="•"/>
            </a:pPr>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Utilize equipment from Acme Iron &amp; Metal in San Angelo</a:t>
            </a:r>
            <a:endParaRPr lang="en-US" sz="1600" dirty="0"/>
          </a:p>
          <a:p>
            <a:pPr marL="742950" lvl="1" indent="-285750">
              <a:buFont typeface="Arial" panose="020B0604020202020204" pitchFamily="34" charset="0"/>
              <a:buChar char="•"/>
            </a:pPr>
            <a:endParaRPr lang="en-US" sz="1600" dirty="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TDS has a proven record of large scale emergency response and has the commitment, determination and financial resources to meet the City’s needs.</a:t>
            </a:r>
          </a:p>
          <a:p>
            <a:pPr lvl="1"/>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TDS recommends that a catastrophe plan be required in RFP responses</a:t>
            </a:r>
            <a:endParaRPr lang="en-US" sz="1600" dirty="0">
              <a:latin typeface="Arial Narrow" panose="020B0606020202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1107">
            <a:off x="5216166" y="963387"/>
            <a:ext cx="3359909" cy="2239939"/>
          </a:xfrm>
          <a:prstGeom prst="rect">
            <a:avLst/>
          </a:prstGeom>
          <a:ln w="76200" cmpd="sng">
            <a:solidFill>
              <a:srgbClr val="E4E1D4"/>
            </a:solidFill>
          </a:ln>
          <a:effectLst>
            <a:outerShdw blurRad="63500" dist="63500" dir="2700000" algn="tl" rotWithShape="0">
              <a:srgbClr val="000000">
                <a:alpha val="15000"/>
              </a:srgbClr>
            </a:outerShdw>
          </a:effectLst>
        </p:spPr>
      </p:pic>
      <p:sp>
        <p:nvSpPr>
          <p:cNvPr id="2" name="Slide Number Placeholder 1"/>
          <p:cNvSpPr>
            <a:spLocks noGrp="1"/>
          </p:cNvSpPr>
          <p:nvPr>
            <p:ph type="sldNum" sz="quarter" idx="12"/>
          </p:nvPr>
        </p:nvSpPr>
        <p:spPr/>
        <p:txBody>
          <a:bodyPr/>
          <a:lstStyle/>
          <a:p>
            <a:fld id="{0FD2793D-FFA1-400D-93E2-202C6AD7B0A1}" type="slidenum">
              <a:rPr lang="en-US" smtClean="0"/>
              <a:t>11</a:t>
            </a:fld>
            <a:endParaRPr lang="en-US"/>
          </a:p>
        </p:txBody>
      </p:sp>
    </p:spTree>
    <p:extLst>
      <p:ext uri="{BB962C8B-B14F-4D97-AF65-F5344CB8AC3E}">
        <p14:creationId xmlns:p14="http://schemas.microsoft.com/office/powerpoint/2010/main" val="27960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51178" y="0"/>
            <a:ext cx="8641643" cy="6394058"/>
          </a:xfrm>
          <a:prstGeom prst="rect">
            <a:avLst/>
          </a:prstGeom>
          <a:noFill/>
        </p:spPr>
        <p:txBody>
          <a:bodyPr wrap="square" rtlCol="0">
            <a:spAutoFit/>
          </a:bodyPr>
          <a:lstStyle/>
          <a:p>
            <a:r>
              <a:rPr lang="en-US" b="1" u="sng" dirty="0" smtClean="0">
                <a:latin typeface="Arial Narrow" panose="020B0606020202030204" pitchFamily="34" charset="0"/>
              </a:rPr>
              <a:t>TDS requests that for the first time in approximately 40 years, the City Council seek and accept competitive proposals for the City’s solid waste services contract:</a:t>
            </a:r>
            <a:endParaRPr lang="en-US" dirty="0" smtClean="0">
              <a:latin typeface="Arial Narrow" panose="020B0606020202030204" pitchFamily="34" charset="0"/>
            </a:endParaRPr>
          </a:p>
          <a:p>
            <a:pPr marL="342900" indent="-342900">
              <a:buFont typeface="+mj-lt"/>
              <a:buAutoNum type="arabicPeriod"/>
            </a:pPr>
            <a:r>
              <a:rPr lang="en-US" sz="1550" dirty="0" smtClean="0">
                <a:latin typeface="Arial Narrow" panose="020B0606020202030204" pitchFamily="34" charset="0"/>
              </a:rPr>
              <a:t>Define </a:t>
            </a:r>
            <a:r>
              <a:rPr lang="en-US" sz="1550" dirty="0">
                <a:latin typeface="Arial Narrow" panose="020B0606020202030204" pitchFamily="34" charset="0"/>
              </a:rPr>
              <a:t>the type of </a:t>
            </a:r>
            <a:r>
              <a:rPr lang="en-US" sz="1550" dirty="0" smtClean="0">
                <a:latin typeface="Arial Narrow" panose="020B0606020202030204" pitchFamily="34" charset="0"/>
              </a:rPr>
              <a:t>collection service the council would like to receive and whether to consider curbside Single </a:t>
            </a:r>
            <a:r>
              <a:rPr lang="en-US" sz="1550" dirty="0">
                <a:latin typeface="Arial Narrow" panose="020B0606020202030204" pitchFamily="34" charset="0"/>
              </a:rPr>
              <a:t>S</a:t>
            </a:r>
            <a:r>
              <a:rPr lang="en-US" sz="1550" dirty="0" smtClean="0">
                <a:latin typeface="Arial Narrow" panose="020B0606020202030204" pitchFamily="34" charset="0"/>
              </a:rPr>
              <a:t>tream recycling.</a:t>
            </a:r>
          </a:p>
          <a:p>
            <a:pPr marL="342900" indent="-342900">
              <a:buFont typeface="+mj-lt"/>
              <a:buAutoNum type="arabicPeriod"/>
            </a:pPr>
            <a:r>
              <a:rPr lang="en-US" sz="1550" dirty="0" smtClean="0">
                <a:latin typeface="Arial Narrow" panose="020B0606020202030204" pitchFamily="34" charset="0"/>
              </a:rPr>
              <a:t>Decide whether the council would like the landfill management portion of the contract to remain as it is, or to require the contractor to help the staff expand the existing landfill or help the staff permit a new landfill across the street.</a:t>
            </a:r>
            <a:endParaRPr lang="en-US" sz="1550" dirty="0">
              <a:latin typeface="Arial Narrow" panose="020B0606020202030204" pitchFamily="34" charset="0"/>
            </a:endParaRPr>
          </a:p>
          <a:p>
            <a:pPr marL="342900" indent="-342900">
              <a:buFont typeface="+mj-lt"/>
              <a:buAutoNum type="arabicPeriod"/>
            </a:pPr>
            <a:r>
              <a:rPr lang="en-US" sz="1550" dirty="0" smtClean="0">
                <a:latin typeface="Arial Narrow" panose="020B0606020202030204" pitchFamily="34" charset="0"/>
              </a:rPr>
              <a:t>Consider </a:t>
            </a:r>
            <a:r>
              <a:rPr lang="en-US" sz="1550" dirty="0">
                <a:latin typeface="Arial Narrow" panose="020B0606020202030204" pitchFamily="34" charset="0"/>
              </a:rPr>
              <a:t>what level of revenue the </a:t>
            </a:r>
            <a:r>
              <a:rPr lang="en-US" sz="1550" dirty="0" smtClean="0">
                <a:latin typeface="Arial Narrow" panose="020B0606020202030204" pitchFamily="34" charset="0"/>
              </a:rPr>
              <a:t>City Council believes the landfill </a:t>
            </a:r>
            <a:r>
              <a:rPr lang="en-US" sz="1550" dirty="0">
                <a:latin typeface="Arial Narrow" panose="020B0606020202030204" pitchFamily="34" charset="0"/>
              </a:rPr>
              <a:t>needs to generate in order to fund future obligations for </a:t>
            </a:r>
            <a:r>
              <a:rPr lang="en-US" sz="1550" dirty="0" smtClean="0">
                <a:latin typeface="Arial Narrow" panose="020B0606020202030204" pitchFamily="34" charset="0"/>
              </a:rPr>
              <a:t>operation, expansion</a:t>
            </a:r>
            <a:r>
              <a:rPr lang="en-US" sz="1550" dirty="0">
                <a:latin typeface="Arial Narrow" panose="020B0606020202030204" pitchFamily="34" charset="0"/>
              </a:rPr>
              <a:t>, </a:t>
            </a:r>
            <a:r>
              <a:rPr lang="en-US" sz="1550" dirty="0" smtClean="0">
                <a:latin typeface="Arial Narrow" panose="020B0606020202030204" pitchFamily="34" charset="0"/>
              </a:rPr>
              <a:t>closure, </a:t>
            </a:r>
            <a:r>
              <a:rPr lang="en-US" sz="1550" dirty="0">
                <a:latin typeface="Arial Narrow" panose="020B0606020202030204" pitchFamily="34" charset="0"/>
              </a:rPr>
              <a:t>post </a:t>
            </a:r>
            <a:r>
              <a:rPr lang="en-US" sz="1550" dirty="0" smtClean="0">
                <a:latin typeface="Arial Narrow" panose="020B0606020202030204" pitchFamily="34" charset="0"/>
              </a:rPr>
              <a:t>closure and remediation of the existing landfill and the permitting for the new or expanded landfill.</a:t>
            </a:r>
            <a:endParaRPr lang="en-US" sz="1550" dirty="0">
              <a:latin typeface="Arial Narrow" panose="020B0606020202030204" pitchFamily="34" charset="0"/>
            </a:endParaRPr>
          </a:p>
          <a:p>
            <a:pPr marL="342900" indent="-342900">
              <a:buFont typeface="+mj-lt"/>
              <a:buAutoNum type="arabicPeriod"/>
            </a:pPr>
            <a:r>
              <a:rPr lang="en-US" sz="1550" dirty="0">
                <a:latin typeface="Arial Narrow" panose="020B0606020202030204" pitchFamily="34" charset="0"/>
              </a:rPr>
              <a:t>Weigh the financial benefits to the City to continue to contract with an operator of the landfill </a:t>
            </a:r>
            <a:r>
              <a:rPr lang="en-US" sz="1550" dirty="0" smtClean="0">
                <a:latin typeface="Arial Narrow" panose="020B0606020202030204" pitchFamily="34" charset="0"/>
              </a:rPr>
              <a:t>or enter into a long term lease of </a:t>
            </a:r>
            <a:r>
              <a:rPr lang="en-US" sz="1550" dirty="0">
                <a:latin typeface="Arial Narrow" panose="020B0606020202030204" pitchFamily="34" charset="0"/>
              </a:rPr>
              <a:t>the </a:t>
            </a:r>
            <a:r>
              <a:rPr lang="en-US" sz="1550" dirty="0" smtClean="0">
                <a:latin typeface="Arial Narrow" panose="020B0606020202030204" pitchFamily="34" charset="0"/>
              </a:rPr>
              <a:t>landfill.</a:t>
            </a:r>
            <a:endParaRPr lang="en-US" sz="1550" dirty="0">
              <a:latin typeface="Arial Narrow" panose="020B0606020202030204" pitchFamily="34" charset="0"/>
            </a:endParaRPr>
          </a:p>
          <a:p>
            <a:pPr marL="342900" indent="-342900">
              <a:buFont typeface="+mj-lt"/>
              <a:buAutoNum type="arabicPeriod"/>
            </a:pPr>
            <a:r>
              <a:rPr lang="en-US" sz="1550" dirty="0">
                <a:latin typeface="Arial Narrow" panose="020B0606020202030204" pitchFamily="34" charset="0"/>
              </a:rPr>
              <a:t>Consider the </a:t>
            </a:r>
            <a:r>
              <a:rPr lang="en-US" sz="1550" dirty="0" smtClean="0">
                <a:latin typeface="Arial Narrow" panose="020B0606020202030204" pitchFamily="34" charset="0"/>
              </a:rPr>
              <a:t>benefits of an educational program provided by the contractor to promote programs as determined by the City Council.  </a:t>
            </a:r>
            <a:endParaRPr lang="en-US" sz="1550" dirty="0">
              <a:latin typeface="Arial Narrow" panose="020B0606020202030204" pitchFamily="34" charset="0"/>
            </a:endParaRPr>
          </a:p>
          <a:p>
            <a:pPr marL="342900" indent="-342900">
              <a:buFont typeface="+mj-lt"/>
              <a:buAutoNum type="arabicPeriod"/>
            </a:pPr>
            <a:r>
              <a:rPr lang="en-US" sz="1550" dirty="0">
                <a:latin typeface="Arial Narrow" panose="020B0606020202030204" pitchFamily="34" charset="0"/>
              </a:rPr>
              <a:t>Issue a Request </a:t>
            </a:r>
            <a:r>
              <a:rPr lang="en-US" sz="1550" dirty="0" smtClean="0">
                <a:latin typeface="Arial Narrow" panose="020B0606020202030204" pitchFamily="34" charset="0"/>
              </a:rPr>
              <a:t>For </a:t>
            </a:r>
            <a:r>
              <a:rPr lang="en-US" sz="1550" dirty="0">
                <a:latin typeface="Arial Narrow" panose="020B0606020202030204" pitchFamily="34" charset="0"/>
              </a:rPr>
              <a:t>Proposal for the management </a:t>
            </a:r>
            <a:r>
              <a:rPr lang="en-US" sz="1550" dirty="0" smtClean="0">
                <a:latin typeface="Arial Narrow" panose="020B0606020202030204" pitchFamily="34" charset="0"/>
              </a:rPr>
              <a:t>and expansion of </a:t>
            </a:r>
            <a:r>
              <a:rPr lang="en-US" sz="1550" dirty="0">
                <a:latin typeface="Arial Narrow" panose="020B0606020202030204" pitchFamily="34" charset="0"/>
              </a:rPr>
              <a:t>the </a:t>
            </a:r>
            <a:r>
              <a:rPr lang="en-US" sz="1550" dirty="0" smtClean="0">
                <a:latin typeface="Arial Narrow" panose="020B0606020202030204" pitchFamily="34" charset="0"/>
              </a:rPr>
              <a:t>landfill, </a:t>
            </a:r>
            <a:r>
              <a:rPr lang="en-US" sz="1550" dirty="0">
                <a:latin typeface="Arial Narrow" panose="020B0606020202030204" pitchFamily="34" charset="0"/>
              </a:rPr>
              <a:t>and servicing the Residential and Commercial businesses in the </a:t>
            </a:r>
            <a:r>
              <a:rPr lang="en-US" sz="1550" dirty="0" smtClean="0">
                <a:latin typeface="Arial Narrow" panose="020B0606020202030204" pitchFamily="34" charset="0"/>
              </a:rPr>
              <a:t>City.</a:t>
            </a:r>
          </a:p>
          <a:p>
            <a:pPr marL="342900" indent="-342900">
              <a:buFont typeface="+mj-lt"/>
              <a:buAutoNum type="arabicPeriod"/>
            </a:pPr>
            <a:r>
              <a:rPr lang="en-US" sz="1550" dirty="0" smtClean="0">
                <a:latin typeface="Arial Narrow" panose="020B0606020202030204" pitchFamily="34" charset="0"/>
              </a:rPr>
              <a:t>Determine the best course of action for the City from the RFP response options presented and from staff recommendations.</a:t>
            </a:r>
          </a:p>
          <a:p>
            <a:pPr marL="342900" indent="-342900">
              <a:buFont typeface="+mj-lt"/>
              <a:buAutoNum type="arabicPeriod"/>
            </a:pPr>
            <a:r>
              <a:rPr lang="en-US" sz="1550" dirty="0" smtClean="0">
                <a:latin typeface="Arial Narrow" panose="020B0606020202030204" pitchFamily="34" charset="0"/>
              </a:rPr>
              <a:t>Don’t be discouraged by Republic representative’s claims that TDS will not be able to adequately respond to a disaster, will not have the resources to purchase the necessary equipment, or help the City with the permitting needs of the landfill, or that TDS personnel do not know how to professionally manage a landfill, build a hauling operation, or service a major contract. TDS has proven its worth many times before and will again in San Angelo, if the Council will just give us the opportunity. Our reputation speaks for itself.</a:t>
            </a:r>
            <a:endParaRPr lang="en-US" sz="1550" dirty="0">
              <a:latin typeface="Arial Narrow" panose="020B0606020202030204" pitchFamily="34" charset="0"/>
            </a:endParaRPr>
          </a:p>
          <a:p>
            <a:pPr marL="800100" lvl="1" indent="-342900">
              <a:buFont typeface="Arial" pitchFamily="34" charset="0"/>
              <a:buChar char="•"/>
            </a:pPr>
            <a:endParaRPr lang="en-US" sz="1600" dirty="0"/>
          </a:p>
          <a:p>
            <a:pPr marL="457200" indent="-457200">
              <a:buFont typeface="Arial" pitchFamily="34" charset="0"/>
              <a:buChar char="•"/>
            </a:pPr>
            <a:endParaRPr lang="en-US" sz="1600" dirty="0"/>
          </a:p>
          <a:p>
            <a:pPr marL="457200" indent="-457200">
              <a:buFont typeface="Arial" pitchFamily="34" charset="0"/>
              <a:buChar char="•"/>
            </a:pPr>
            <a:endParaRPr lang="en-US" sz="1600" dirty="0"/>
          </a:p>
        </p:txBody>
      </p:sp>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Requests</a:t>
            </a:r>
            <a:endParaRPr lang="en-US" dirty="0">
              <a:solidFill>
                <a:srgbClr val="E4E1D4"/>
              </a:solidFill>
              <a:latin typeface="Arial Narrow"/>
              <a:cs typeface="Arial Narrow"/>
            </a:endParaRPr>
          </a:p>
        </p:txBody>
      </p:sp>
      <p:sp>
        <p:nvSpPr>
          <p:cNvPr id="2" name="Slide Number Placeholder 1"/>
          <p:cNvSpPr>
            <a:spLocks noGrp="1"/>
          </p:cNvSpPr>
          <p:nvPr>
            <p:ph type="sldNum" sz="quarter" idx="12"/>
          </p:nvPr>
        </p:nvSpPr>
        <p:spPr/>
        <p:txBody>
          <a:bodyPr/>
          <a:lstStyle/>
          <a:p>
            <a:fld id="{0FD2793D-FFA1-400D-93E2-202C6AD7B0A1}" type="slidenum">
              <a:rPr lang="en-US" smtClean="0"/>
              <a:t>12</a:t>
            </a:fld>
            <a:endParaRPr lang="en-US"/>
          </a:p>
        </p:txBody>
      </p:sp>
    </p:spTree>
    <p:extLst>
      <p:ext uri="{BB962C8B-B14F-4D97-AF65-F5344CB8AC3E}">
        <p14:creationId xmlns:p14="http://schemas.microsoft.com/office/powerpoint/2010/main" val="423654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A Reasonable Timeline</a:t>
            </a:r>
            <a:endParaRPr lang="en-US" dirty="0">
              <a:solidFill>
                <a:srgbClr val="E4E1D4"/>
              </a:solidFill>
              <a:latin typeface="Arial Narrow"/>
              <a:cs typeface="Arial Narrow"/>
            </a:endParaRPr>
          </a:p>
        </p:txBody>
      </p:sp>
      <p:sp>
        <p:nvSpPr>
          <p:cNvPr id="7" name="TextBox 6"/>
          <p:cNvSpPr txBox="1"/>
          <p:nvPr/>
        </p:nvSpPr>
        <p:spPr>
          <a:xfrm>
            <a:off x="393175" y="796456"/>
            <a:ext cx="8641643" cy="4301177"/>
          </a:xfrm>
          <a:prstGeom prst="rect">
            <a:avLst/>
          </a:prstGeom>
          <a:noFill/>
        </p:spPr>
        <p:txBody>
          <a:bodyPr wrap="square" rtlCol="0">
            <a:spAutoFit/>
          </a:bodyPr>
          <a:lstStyle/>
          <a:p>
            <a:pPr lvl="1"/>
            <a:endParaRPr lang="en-US" sz="1600" dirty="0">
              <a:latin typeface="Arial Narrow" panose="020B0606020202030204" pitchFamily="34" charset="0"/>
            </a:endParaRPr>
          </a:p>
          <a:p>
            <a:r>
              <a:rPr lang="en-US" sz="1750" b="1" u="sng" dirty="0">
                <a:latin typeface="Arial Narrow" panose="020B0606020202030204" pitchFamily="34" charset="0"/>
              </a:rPr>
              <a:t>The current San Angelo </a:t>
            </a:r>
            <a:r>
              <a:rPr lang="en-US" sz="1750" b="1" u="sng" dirty="0" smtClean="0">
                <a:latin typeface="Arial Narrow" panose="020B0606020202030204" pitchFamily="34" charset="0"/>
              </a:rPr>
              <a:t>waste collection and landfill management contract expires </a:t>
            </a:r>
            <a:r>
              <a:rPr lang="en-US" sz="1750" b="1" u="sng" dirty="0">
                <a:latin typeface="Arial Narrow" panose="020B0606020202030204" pitchFamily="34" charset="0"/>
              </a:rPr>
              <a:t>July 31, 2014.</a:t>
            </a:r>
          </a:p>
          <a:p>
            <a:pPr marL="457200" indent="-457200">
              <a:buFont typeface="Arial" pitchFamily="34" charset="0"/>
              <a:buChar char="•"/>
            </a:pPr>
            <a:endParaRPr lang="en-US" sz="1600" dirty="0" smtClean="0">
              <a:latin typeface="Arial Narrow" panose="020B0606020202030204" pitchFamily="34" charset="0"/>
            </a:endParaRPr>
          </a:p>
          <a:p>
            <a:pPr marL="457200" indent="-457200">
              <a:lnSpc>
                <a:spcPct val="200000"/>
              </a:lnSpc>
              <a:buFont typeface="Arial" pitchFamily="34" charset="0"/>
              <a:buChar char="•"/>
            </a:pPr>
            <a:r>
              <a:rPr lang="en-US" sz="1600" dirty="0" smtClean="0">
                <a:latin typeface="Arial Narrow" panose="020B0606020202030204" pitchFamily="34" charset="0"/>
              </a:rPr>
              <a:t>November 2013 		City Council votes for San Angelo Staff to write RFP</a:t>
            </a:r>
          </a:p>
          <a:p>
            <a:pPr marL="457200" indent="-457200">
              <a:lnSpc>
                <a:spcPct val="200000"/>
              </a:lnSpc>
              <a:buFont typeface="Arial" pitchFamily="34" charset="0"/>
              <a:buChar char="•"/>
            </a:pPr>
            <a:r>
              <a:rPr lang="en-US" sz="1600" dirty="0" smtClean="0">
                <a:latin typeface="Arial Narrow" panose="020B0606020202030204" pitchFamily="34" charset="0"/>
              </a:rPr>
              <a:t>December 2013		RFP circulates through legal approval process of the City</a:t>
            </a:r>
          </a:p>
          <a:p>
            <a:pPr marL="457200" indent="-457200">
              <a:lnSpc>
                <a:spcPct val="200000"/>
              </a:lnSpc>
              <a:buFont typeface="Arial" pitchFamily="34" charset="0"/>
              <a:buChar char="•"/>
            </a:pPr>
            <a:r>
              <a:rPr lang="en-US" sz="1600" dirty="0" smtClean="0">
                <a:latin typeface="Arial Narrow" panose="020B0606020202030204" pitchFamily="34" charset="0"/>
              </a:rPr>
              <a:t>January 2014		RFP is issued and proposers respond</a:t>
            </a:r>
          </a:p>
          <a:p>
            <a:pPr marL="457200" indent="-457200">
              <a:lnSpc>
                <a:spcPct val="200000"/>
              </a:lnSpc>
              <a:buFont typeface="Arial" pitchFamily="34" charset="0"/>
              <a:buChar char="•"/>
            </a:pPr>
            <a:r>
              <a:rPr lang="en-US" sz="1600" dirty="0" smtClean="0">
                <a:latin typeface="Arial Narrow" panose="020B0606020202030204" pitchFamily="34" charset="0"/>
              </a:rPr>
              <a:t>February 2014		RFP responses submitted and staff evaluates responses</a:t>
            </a:r>
          </a:p>
          <a:p>
            <a:pPr marL="457200" indent="-457200">
              <a:lnSpc>
                <a:spcPct val="200000"/>
              </a:lnSpc>
              <a:buFont typeface="Arial" pitchFamily="34" charset="0"/>
              <a:buChar char="•"/>
            </a:pPr>
            <a:r>
              <a:rPr lang="en-US" sz="1600" dirty="0" smtClean="0">
                <a:latin typeface="Arial Narrow" panose="020B0606020202030204" pitchFamily="34" charset="0"/>
              </a:rPr>
              <a:t>March 2014		Council votes on a contract award</a:t>
            </a:r>
          </a:p>
          <a:p>
            <a:pPr marL="457200" indent="-457200">
              <a:lnSpc>
                <a:spcPct val="200000"/>
              </a:lnSpc>
              <a:buFont typeface="Arial" pitchFamily="34" charset="0"/>
              <a:buChar char="•"/>
            </a:pPr>
            <a:r>
              <a:rPr lang="en-US" sz="1600" dirty="0" smtClean="0">
                <a:latin typeface="Arial Narrow" panose="020B0606020202030204" pitchFamily="34" charset="0"/>
              </a:rPr>
              <a:t>April 2014		Purchase of trucks, containers, and equipment to service contract</a:t>
            </a:r>
            <a:endParaRPr lang="en-US" sz="1600" dirty="0">
              <a:latin typeface="Arial Narrow" panose="020B0606020202030204" pitchFamily="34" charset="0"/>
            </a:endParaRPr>
          </a:p>
          <a:p>
            <a:pPr marL="457200" indent="-457200">
              <a:lnSpc>
                <a:spcPct val="200000"/>
              </a:lnSpc>
              <a:buFont typeface="Arial" pitchFamily="34" charset="0"/>
              <a:buChar char="•"/>
            </a:pPr>
            <a:r>
              <a:rPr lang="en-US" sz="1600" dirty="0" smtClean="0">
                <a:latin typeface="Arial Narrow" panose="020B0606020202030204" pitchFamily="34" charset="0"/>
              </a:rPr>
              <a:t>July 31, 2014		Begin servicing City with all containers/equipment in place</a:t>
            </a:r>
            <a:endParaRPr lang="en-US" sz="1600" dirty="0">
              <a:latin typeface="Arial Narrow" panose="020B0606020202030204" pitchFamily="34" charset="0"/>
            </a:endParaRPr>
          </a:p>
        </p:txBody>
      </p:sp>
      <p:cxnSp>
        <p:nvCxnSpPr>
          <p:cNvPr id="4" name="Straight Arrow Connector 3"/>
          <p:cNvCxnSpPr/>
          <p:nvPr/>
        </p:nvCxnSpPr>
        <p:spPr>
          <a:xfrm flipV="1">
            <a:off x="2285399" y="1877399"/>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V="1">
            <a:off x="2285399" y="2388164"/>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2285400" y="2898930"/>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2285400" y="3375804"/>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2293608" y="3853937"/>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2285400" y="4342821"/>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2285400" y="4848011"/>
            <a:ext cx="77893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0FD2793D-FFA1-400D-93E2-202C6AD7B0A1}" type="slidenum">
              <a:rPr lang="en-US" smtClean="0"/>
              <a:t>13</a:t>
            </a:fld>
            <a:endParaRPr lang="en-US"/>
          </a:p>
        </p:txBody>
      </p:sp>
      <p:sp>
        <p:nvSpPr>
          <p:cNvPr id="3" name="TextBox 2"/>
          <p:cNvSpPr txBox="1"/>
          <p:nvPr/>
        </p:nvSpPr>
        <p:spPr>
          <a:xfrm>
            <a:off x="0" y="150125"/>
            <a:ext cx="9144000" cy="707886"/>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Time is of The Essence</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38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0FD2793D-FFA1-400D-93E2-202C6AD7B0A1}" type="slidenum">
              <a:rPr lang="en-US" smtClean="0"/>
              <a:t>14</a:t>
            </a:fld>
            <a:endParaRPr lang="en-US"/>
          </a:p>
        </p:txBody>
      </p:sp>
      <p:sp>
        <p:nvSpPr>
          <p:cNvPr id="7" name="TextBox 6"/>
          <p:cNvSpPr txBox="1"/>
          <p:nvPr/>
        </p:nvSpPr>
        <p:spPr>
          <a:xfrm>
            <a:off x="123986" y="286100"/>
            <a:ext cx="8896027" cy="5355312"/>
          </a:xfrm>
          <a:prstGeom prst="rect">
            <a:avLst/>
          </a:prstGeom>
          <a:noFill/>
        </p:spPr>
        <p:txBody>
          <a:bodyPr wrap="square" rtlCol="0">
            <a:spAutoFit/>
          </a:bodyPr>
          <a:lstStyle/>
          <a:p>
            <a:pPr marL="342900" indent="-342900" algn="just">
              <a:buFont typeface="Arial" panose="020B0604020202020204" pitchFamily="34" charset="0"/>
              <a:buChar char="•"/>
            </a:pPr>
            <a:r>
              <a:rPr lang="en-US" dirty="0" smtClean="0">
                <a:solidFill>
                  <a:srgbClr val="70763F"/>
                </a:solidFill>
                <a:latin typeface="Arial Narrow"/>
                <a:cs typeface="Arial Narrow"/>
              </a:rPr>
              <a:t>Depending upon how the City calculates this contract’s annual gross revenue value and the contractor’s financial benefit of using the City landfill, we believe the value of this contract is between $15 million and $30 million.</a:t>
            </a:r>
          </a:p>
          <a:p>
            <a:pPr marL="342900" indent="-342900" algn="just">
              <a:buFont typeface="Arial" panose="020B0604020202020204" pitchFamily="34" charset="0"/>
              <a:buChar char="•"/>
            </a:pPr>
            <a:r>
              <a:rPr lang="en-US" dirty="0" smtClean="0">
                <a:solidFill>
                  <a:srgbClr val="70763F"/>
                </a:solidFill>
                <a:latin typeface="Arial Narrow"/>
                <a:cs typeface="Arial Narrow"/>
              </a:rPr>
              <a:t>TDS sales representatives are now calling on customers and have found rates for residential solid waste collection services outside the incorporated limits of the City of San Angelo to range from $25.00 to $130.00 per month, with many in the $70.00 per month range. This shows a serious need for competition within the market. There are also very few options for recycling. </a:t>
            </a:r>
          </a:p>
          <a:p>
            <a:pPr marL="342900" indent="-342900" algn="just">
              <a:buFont typeface="Arial" panose="020B0604020202020204" pitchFamily="34" charset="0"/>
              <a:buChar char="•"/>
            </a:pPr>
            <a:r>
              <a:rPr lang="en-US" dirty="0" smtClean="0">
                <a:solidFill>
                  <a:srgbClr val="70763F"/>
                </a:solidFill>
                <a:latin typeface="Arial Narrow"/>
                <a:cs typeface="Arial Narrow"/>
              </a:rPr>
              <a:t>To </a:t>
            </a:r>
            <a:r>
              <a:rPr lang="en-US" dirty="0">
                <a:solidFill>
                  <a:srgbClr val="70763F"/>
                </a:solidFill>
                <a:latin typeface="Arial Narrow"/>
                <a:cs typeface="Arial Narrow"/>
              </a:rPr>
              <a:t>our knowledge, over the past 40 years, the City’s solid waste services contract has never been put out for a competitive bid or subject to a Request For Proposal (RFP). Please allow TDS the opportunity to submit an RFP response to provide the City with options to collect its solid waste, collect its designated types of recyclables, and to manage the City’s landfill, composting and recycling operations</a:t>
            </a:r>
            <a:r>
              <a:rPr lang="en-US" dirty="0" smtClean="0">
                <a:solidFill>
                  <a:srgbClr val="70763F"/>
                </a:solidFill>
                <a:latin typeface="Arial Narrow"/>
                <a:cs typeface="Arial Narrow"/>
              </a:rPr>
              <a:t>.</a:t>
            </a:r>
          </a:p>
          <a:p>
            <a:pPr marL="342900" indent="-342900" algn="just">
              <a:buFont typeface="Arial" panose="020B0604020202020204" pitchFamily="34" charset="0"/>
              <a:buChar char="•"/>
            </a:pPr>
            <a:r>
              <a:rPr lang="en-US" dirty="0" smtClean="0">
                <a:solidFill>
                  <a:srgbClr val="70763F"/>
                </a:solidFill>
                <a:latin typeface="Arial Narrow"/>
                <a:cs typeface="Arial Narrow"/>
              </a:rPr>
              <a:t>TDS urges the City Council to competitively bid this contract and to approve an RFP process soon, to allow time for the necessary review, approval and startup steps to occur.</a:t>
            </a:r>
          </a:p>
          <a:p>
            <a:pPr marL="342900" indent="-342900" algn="just">
              <a:buFont typeface="Arial" panose="020B0604020202020204" pitchFamily="34" charset="0"/>
              <a:buChar char="•"/>
            </a:pPr>
            <a:r>
              <a:rPr lang="en-US" dirty="0" smtClean="0">
                <a:solidFill>
                  <a:srgbClr val="70763F"/>
                </a:solidFill>
                <a:latin typeface="Arial Narrow"/>
                <a:cs typeface="Arial Narrow"/>
              </a:rPr>
              <a:t>There will still be time for the Council to negotiate with Republic, if the Council chooses to not do an award consistent with an RFP</a:t>
            </a:r>
            <a:r>
              <a:rPr lang="en-US" dirty="0">
                <a:solidFill>
                  <a:srgbClr val="70763F"/>
                </a:solidFill>
                <a:latin typeface="Arial Narrow"/>
                <a:cs typeface="Arial Narrow"/>
              </a:rPr>
              <a:t> </a:t>
            </a:r>
            <a:r>
              <a:rPr lang="en-US" dirty="0" smtClean="0">
                <a:solidFill>
                  <a:srgbClr val="70763F"/>
                </a:solidFill>
                <a:latin typeface="Arial Narrow"/>
                <a:cs typeface="Arial Narrow"/>
              </a:rPr>
              <a:t>response.</a:t>
            </a:r>
          </a:p>
          <a:p>
            <a:pPr marL="342900" indent="-342900" algn="just">
              <a:buFont typeface="Arial" panose="020B0604020202020204" pitchFamily="34" charset="0"/>
              <a:buChar char="•"/>
            </a:pPr>
            <a:r>
              <a:rPr lang="en-US" dirty="0" smtClean="0">
                <a:solidFill>
                  <a:srgbClr val="70763F"/>
                </a:solidFill>
                <a:latin typeface="Arial Narrow"/>
                <a:cs typeface="Arial Narrow"/>
              </a:rPr>
              <a:t>The City has nothing to lose, and much to gain by allowing an RFP process.</a:t>
            </a:r>
            <a:endParaRPr lang="en-US" dirty="0">
              <a:solidFill>
                <a:srgbClr val="70763F"/>
              </a:solidFill>
              <a:latin typeface="Arial Narrow"/>
              <a:cs typeface="Arial Narrow"/>
            </a:endParaRPr>
          </a:p>
          <a:p>
            <a:pPr algn="just"/>
            <a:endParaRPr lang="en-US" dirty="0" smtClean="0">
              <a:solidFill>
                <a:srgbClr val="70763F"/>
              </a:solidFill>
              <a:latin typeface="Arial Narrow"/>
              <a:cs typeface="Arial Narrow"/>
            </a:endParaRPr>
          </a:p>
          <a:p>
            <a:pPr algn="just"/>
            <a:r>
              <a:rPr lang="en-US" dirty="0">
                <a:solidFill>
                  <a:srgbClr val="70763F"/>
                </a:solidFill>
                <a:latin typeface="Arial Narrow"/>
                <a:cs typeface="Arial Narrow"/>
              </a:rPr>
              <a:t> </a:t>
            </a:r>
            <a:r>
              <a:rPr lang="en-US" dirty="0" smtClean="0">
                <a:solidFill>
                  <a:srgbClr val="70763F"/>
                </a:solidFill>
                <a:latin typeface="Arial Narrow"/>
                <a:cs typeface="Arial Narrow"/>
              </a:rPr>
              <a:t>     Thank </a:t>
            </a:r>
            <a:r>
              <a:rPr lang="en-US" dirty="0">
                <a:solidFill>
                  <a:srgbClr val="70763F"/>
                </a:solidFill>
                <a:latin typeface="Arial Narrow"/>
                <a:cs typeface="Arial Narrow"/>
              </a:rPr>
              <a:t>you for the opportunity </a:t>
            </a:r>
            <a:r>
              <a:rPr lang="en-US" dirty="0" smtClean="0">
                <a:solidFill>
                  <a:srgbClr val="70763F"/>
                </a:solidFill>
                <a:latin typeface="Arial Narrow"/>
                <a:cs typeface="Arial Narrow"/>
              </a:rPr>
              <a:t>to be of service to </a:t>
            </a:r>
            <a:r>
              <a:rPr lang="en-US" dirty="0">
                <a:solidFill>
                  <a:srgbClr val="70763F"/>
                </a:solidFill>
                <a:latin typeface="Arial Narrow"/>
                <a:cs typeface="Arial Narrow"/>
              </a:rPr>
              <a:t>the City of San Angelo</a:t>
            </a:r>
          </a:p>
        </p:txBody>
      </p:sp>
      <p:sp>
        <p:nvSpPr>
          <p:cNvPr id="5"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The Need For An RFP Process Before Negotiations</a:t>
            </a:r>
            <a:endParaRPr lang="en-US" dirty="0">
              <a:solidFill>
                <a:srgbClr val="E4E1D4"/>
              </a:solidFill>
              <a:latin typeface="Arial Narrow"/>
              <a:cs typeface="Arial Narrow"/>
            </a:endParaRPr>
          </a:p>
        </p:txBody>
      </p:sp>
    </p:spTree>
    <p:extLst>
      <p:ext uri="{BB962C8B-B14F-4D97-AF65-F5344CB8AC3E}">
        <p14:creationId xmlns:p14="http://schemas.microsoft.com/office/powerpoint/2010/main" val="239153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19" t="-822" r="5019" b="-3748"/>
          <a:stretch/>
        </p:blipFill>
        <p:spPr>
          <a:xfrm>
            <a:off x="0" y="0"/>
            <a:ext cx="9144000" cy="5904854"/>
          </a:xfrm>
          <a:prstGeom prst="rect">
            <a:avLst/>
          </a:prstGeom>
        </p:spPr>
      </p:pic>
      <p:sp>
        <p:nvSpPr>
          <p:cNvPr id="3" name="Slide Number Placeholder 2"/>
          <p:cNvSpPr>
            <a:spLocks noGrp="1"/>
          </p:cNvSpPr>
          <p:nvPr>
            <p:ph type="sldNum" sz="quarter" idx="12"/>
          </p:nvPr>
        </p:nvSpPr>
        <p:spPr/>
        <p:txBody>
          <a:bodyPr/>
          <a:lstStyle/>
          <a:p>
            <a:fld id="{0FD2793D-FFA1-400D-93E2-202C6AD7B0A1}" type="slidenum">
              <a:rPr lang="en-US" smtClean="0"/>
              <a:t>15</a:t>
            </a:fld>
            <a:endParaRPr lang="en-US"/>
          </a:p>
        </p:txBody>
      </p:sp>
      <p:sp>
        <p:nvSpPr>
          <p:cNvPr id="8"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Noticeably Different, Noticeably Better</a:t>
            </a:r>
            <a:endParaRPr lang="en-US" dirty="0">
              <a:solidFill>
                <a:srgbClr val="E4E1D4"/>
              </a:solidFill>
              <a:latin typeface="Arial Narrow"/>
              <a:cs typeface="Arial Narrow"/>
            </a:endParaRPr>
          </a:p>
        </p:txBody>
      </p:sp>
    </p:spTree>
    <p:extLst>
      <p:ext uri="{BB962C8B-B14F-4D97-AF65-F5344CB8AC3E}">
        <p14:creationId xmlns:p14="http://schemas.microsoft.com/office/powerpoint/2010/main" val="429305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History and Overview</a:t>
            </a:r>
            <a:endParaRPr lang="en-US" dirty="0">
              <a:solidFill>
                <a:srgbClr val="E4E1D4"/>
              </a:solidFill>
              <a:latin typeface="Arial Narrow"/>
              <a:cs typeface="Arial Narrow"/>
            </a:endParaRPr>
          </a:p>
        </p:txBody>
      </p:sp>
      <p:sp>
        <p:nvSpPr>
          <p:cNvPr id="8" name="TextBox 7"/>
          <p:cNvSpPr txBox="1"/>
          <p:nvPr/>
        </p:nvSpPr>
        <p:spPr>
          <a:xfrm>
            <a:off x="404547" y="212186"/>
            <a:ext cx="8112255" cy="5443029"/>
          </a:xfrm>
          <a:prstGeom prst="rect">
            <a:avLst/>
          </a:prstGeom>
          <a:noFill/>
        </p:spPr>
        <p:txBody>
          <a:bodyPr wrap="square" rtlCol="0">
            <a:spAutoFit/>
          </a:bodyPr>
          <a:lstStyle/>
          <a:p>
            <a:pPr>
              <a:lnSpc>
                <a:spcPct val="120000"/>
              </a:lnSpc>
              <a:spcBef>
                <a:spcPts val="600"/>
              </a:spcBef>
              <a:buClr>
                <a:srgbClr val="942F1D"/>
              </a:buClr>
              <a:buSzPct val="30000"/>
            </a:pPr>
            <a:r>
              <a:rPr lang="en-US" b="1" u="sng" dirty="0" smtClean="0">
                <a:solidFill>
                  <a:srgbClr val="70763F"/>
                </a:solidFill>
                <a:latin typeface="Arial Narrow" panose="020B0606020202030204" pitchFamily="34" charset="0"/>
                <a:cs typeface="Arial Narrow"/>
              </a:rPr>
              <a:t>The Gregory Family, Acme Iron &amp; Metal/</a:t>
            </a:r>
            <a:r>
              <a:rPr lang="en-US" b="1" u="sng" dirty="0" err="1" smtClean="0">
                <a:solidFill>
                  <a:srgbClr val="70763F"/>
                </a:solidFill>
                <a:latin typeface="Arial Narrow" panose="020B0606020202030204" pitchFamily="34" charset="0"/>
                <a:cs typeface="Arial Narrow"/>
              </a:rPr>
              <a:t>Txalloy</a:t>
            </a:r>
            <a:r>
              <a:rPr lang="en-US" b="1" u="sng" dirty="0" smtClean="0">
                <a:solidFill>
                  <a:srgbClr val="70763F"/>
                </a:solidFill>
                <a:latin typeface="Arial Narrow" panose="020B0606020202030204" pitchFamily="34" charset="0"/>
                <a:cs typeface="Arial Narrow"/>
              </a:rPr>
              <a:t>, </a:t>
            </a:r>
            <a:r>
              <a:rPr lang="en-US" b="1" u="sng" dirty="0" err="1" smtClean="0">
                <a:solidFill>
                  <a:srgbClr val="70763F"/>
                </a:solidFill>
                <a:latin typeface="Arial Narrow" panose="020B0606020202030204" pitchFamily="34" charset="0"/>
                <a:cs typeface="Arial Narrow"/>
              </a:rPr>
              <a:t>Inc</a:t>
            </a:r>
            <a:r>
              <a:rPr lang="en-US" b="1" u="sng" dirty="0" smtClean="0">
                <a:solidFill>
                  <a:srgbClr val="70763F"/>
                </a:solidFill>
                <a:latin typeface="Arial Narrow" panose="020B0606020202030204" pitchFamily="34" charset="0"/>
                <a:cs typeface="Arial Narrow"/>
              </a:rPr>
              <a:t> and Texas Disposal Systems (TDS) Partial History and Overview Related to Servicing the San Angelo Contract:</a:t>
            </a:r>
          </a:p>
          <a:p>
            <a:pPr lvl="1">
              <a:lnSpc>
                <a:spcPct val="150000"/>
              </a:lnSpc>
            </a:pPr>
            <a:r>
              <a:rPr lang="en-US" sz="1450" dirty="0" smtClean="0">
                <a:latin typeface="Arial Narrow" panose="020B0606020202030204" pitchFamily="34" charset="0"/>
              </a:rPr>
              <a:t>1951 – Acme Iron &amp; Metal Co. founded in San Angelo by James Gregory.  A scrap metal processing facility, 	which has served the San Angelo community as the area’s largest recycler for 62 years, and is now 	operated by </a:t>
            </a:r>
            <a:r>
              <a:rPr lang="en-US" sz="1450" dirty="0" err="1" smtClean="0">
                <a:latin typeface="Arial Narrow" panose="020B0606020202030204" pitchFamily="34" charset="0"/>
              </a:rPr>
              <a:t>Txalloy</a:t>
            </a:r>
            <a:r>
              <a:rPr lang="en-US" sz="1450" dirty="0" smtClean="0">
                <a:latin typeface="Arial Narrow" panose="020B0606020202030204" pitchFamily="34" charset="0"/>
              </a:rPr>
              <a:t>, </a:t>
            </a:r>
            <a:r>
              <a:rPr lang="en-US" sz="1450" dirty="0" err="1" smtClean="0">
                <a:latin typeface="Arial Narrow" panose="020B0606020202030204" pitchFamily="34" charset="0"/>
              </a:rPr>
              <a:t>Inc</a:t>
            </a:r>
            <a:r>
              <a:rPr lang="en-US" sz="1450" dirty="0" smtClean="0">
                <a:latin typeface="Arial Narrow" panose="020B0606020202030204" pitchFamily="34" charset="0"/>
              </a:rPr>
              <a:t>, owned by Bob Gregory, now processing 40,000 tons/year.</a:t>
            </a:r>
          </a:p>
          <a:p>
            <a:pPr lvl="1">
              <a:lnSpc>
                <a:spcPct val="150000"/>
              </a:lnSpc>
            </a:pPr>
            <a:r>
              <a:rPr lang="en-US" sz="1450" dirty="0" smtClean="0">
                <a:latin typeface="Arial Narrow" panose="020B0606020202030204" pitchFamily="34" charset="0"/>
              </a:rPr>
              <a:t>1972 – Texas Alloys founded in San Angelo by Bob Gregory.  </a:t>
            </a:r>
            <a:r>
              <a:rPr lang="en-US" sz="1450" dirty="0">
                <a:latin typeface="Arial Narrow" panose="020B0606020202030204" pitchFamily="34" charset="0"/>
              </a:rPr>
              <a:t>A</a:t>
            </a:r>
            <a:r>
              <a:rPr lang="en-US" sz="1450" dirty="0" smtClean="0">
                <a:latin typeface="Arial Narrow" panose="020B0606020202030204" pitchFamily="34" charset="0"/>
              </a:rPr>
              <a:t> scrap electronics recycling facility, which was 	  later incorporated as </a:t>
            </a:r>
            <a:r>
              <a:rPr lang="en-US" sz="1450" dirty="0" err="1" smtClean="0">
                <a:latin typeface="Arial Narrow" panose="020B0606020202030204" pitchFamily="34" charset="0"/>
              </a:rPr>
              <a:t>Txalloy</a:t>
            </a:r>
            <a:r>
              <a:rPr lang="en-US" sz="1450" dirty="0" smtClean="0">
                <a:latin typeface="Arial Narrow" panose="020B0606020202030204" pitchFamily="34" charset="0"/>
              </a:rPr>
              <a:t>, Inc. and purchased Acme Iron &amp; Metal from James Gregory in 1984.  </a:t>
            </a:r>
          </a:p>
          <a:p>
            <a:pPr lvl="1">
              <a:lnSpc>
                <a:spcPct val="150000"/>
              </a:lnSpc>
            </a:pPr>
            <a:r>
              <a:rPr lang="en-US" sz="1450" dirty="0" smtClean="0">
                <a:latin typeface="Arial Narrow" panose="020B0606020202030204" pitchFamily="34" charset="0"/>
              </a:rPr>
              <a:t>1977 – Texas Disposal Systems, Inc. (TDS) founded in Austin </a:t>
            </a:r>
            <a:r>
              <a:rPr lang="en-US" sz="1450" dirty="0">
                <a:latin typeface="Arial Narrow" panose="020B0606020202030204" pitchFamily="34" charset="0"/>
              </a:rPr>
              <a:t>by Bob and Jim </a:t>
            </a:r>
            <a:r>
              <a:rPr lang="en-US" sz="1450" dirty="0" smtClean="0">
                <a:latin typeface="Arial Narrow" panose="020B0606020202030204" pitchFamily="34" charset="0"/>
              </a:rPr>
              <a:t>Gregory.</a:t>
            </a:r>
            <a:endParaRPr lang="en-US" sz="1450" dirty="0">
              <a:latin typeface="Arial Narrow" panose="020B0606020202030204" pitchFamily="34" charset="0"/>
            </a:endParaRPr>
          </a:p>
          <a:p>
            <a:pPr lvl="1">
              <a:lnSpc>
                <a:spcPct val="150000"/>
              </a:lnSpc>
            </a:pPr>
            <a:r>
              <a:rPr lang="en-US" sz="1450" dirty="0">
                <a:latin typeface="Arial Narrow" panose="020B0606020202030204" pitchFamily="34" charset="0"/>
              </a:rPr>
              <a:t>1990 </a:t>
            </a:r>
            <a:r>
              <a:rPr lang="en-US" sz="1450" dirty="0" smtClean="0">
                <a:latin typeface="Arial Narrow" panose="020B0606020202030204" pitchFamily="34" charset="0"/>
              </a:rPr>
              <a:t>– TDS was granted the state’s first ever fully integrated permit for landfill, recycling and compost 	 	  operations, with the intent to divert as much material from disposal as economically possible.</a:t>
            </a:r>
          </a:p>
          <a:p>
            <a:pPr lvl="1">
              <a:lnSpc>
                <a:spcPct val="150000"/>
              </a:lnSpc>
            </a:pPr>
            <a:r>
              <a:rPr lang="en-US" sz="1450" dirty="0" smtClean="0">
                <a:latin typeface="Arial Narrow" panose="020B0606020202030204" pitchFamily="34" charset="0"/>
              </a:rPr>
              <a:t>1995 – TDS was awarded a 30 year contract with the City of San Antonio for transfer station operations and 	  landfill disposal.</a:t>
            </a:r>
          </a:p>
          <a:p>
            <a:pPr lvl="1">
              <a:lnSpc>
                <a:spcPct val="150000"/>
              </a:lnSpc>
            </a:pPr>
            <a:r>
              <a:rPr lang="en-US" sz="1450" dirty="0" smtClean="0">
                <a:latin typeface="Arial Narrow" panose="020B0606020202030204" pitchFamily="34" charset="0"/>
              </a:rPr>
              <a:t>2000 – TDS was awarded a 30 year contract with the City of Austin for landfill disposal with a minimum of 66% 	  of the City’s solid waste and other services. </a:t>
            </a:r>
          </a:p>
          <a:p>
            <a:pPr lvl="1">
              <a:lnSpc>
                <a:spcPct val="150000"/>
              </a:lnSpc>
            </a:pPr>
            <a:r>
              <a:rPr lang="en-US" sz="1450" dirty="0" smtClean="0">
                <a:solidFill>
                  <a:srgbClr val="70763F"/>
                </a:solidFill>
                <a:latin typeface="Arial Narrow" panose="020B0606020202030204" pitchFamily="34" charset="0"/>
              </a:rPr>
              <a:t>2001 </a:t>
            </a:r>
            <a:r>
              <a:rPr lang="en-US" sz="1450" dirty="0">
                <a:latin typeface="Arial Narrow" panose="020B0606020202030204" pitchFamily="34" charset="0"/>
              </a:rPr>
              <a:t>–</a:t>
            </a:r>
            <a:r>
              <a:rPr lang="en-US" sz="1450" dirty="0" smtClean="0">
                <a:solidFill>
                  <a:srgbClr val="70763F"/>
                </a:solidFill>
                <a:latin typeface="Arial Narrow" panose="020B0606020202030204" pitchFamily="34" charset="0"/>
              </a:rPr>
              <a:t> TDS purchased Garden-Ville, a compost production company now with 7 gardening product retail sales 	  outlets.</a:t>
            </a:r>
          </a:p>
        </p:txBody>
      </p:sp>
      <p:sp>
        <p:nvSpPr>
          <p:cNvPr id="2" name="Slide Number Placeholder 1"/>
          <p:cNvSpPr>
            <a:spLocks noGrp="1"/>
          </p:cNvSpPr>
          <p:nvPr>
            <p:ph type="sldNum" sz="quarter" idx="12"/>
          </p:nvPr>
        </p:nvSpPr>
        <p:spPr/>
        <p:txBody>
          <a:bodyPr/>
          <a:lstStyle/>
          <a:p>
            <a:fld id="{0FD2793D-FFA1-400D-93E2-202C6AD7B0A1}" type="slidenum">
              <a:rPr lang="en-US" smtClean="0"/>
              <a:t>2</a:t>
            </a:fld>
            <a:endParaRPr lang="en-US"/>
          </a:p>
        </p:txBody>
      </p:sp>
    </p:spTree>
    <p:extLst>
      <p:ext uri="{BB962C8B-B14F-4D97-AF65-F5344CB8AC3E}">
        <p14:creationId xmlns:p14="http://schemas.microsoft.com/office/powerpoint/2010/main" val="218509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History and Overview</a:t>
            </a:r>
            <a:endParaRPr lang="en-US" dirty="0">
              <a:solidFill>
                <a:srgbClr val="E4E1D4"/>
              </a:solidFill>
              <a:latin typeface="Arial Narrow"/>
              <a:cs typeface="Arial Narrow"/>
            </a:endParaRPr>
          </a:p>
        </p:txBody>
      </p:sp>
      <p:sp>
        <p:nvSpPr>
          <p:cNvPr id="8" name="TextBox 7"/>
          <p:cNvSpPr txBox="1"/>
          <p:nvPr/>
        </p:nvSpPr>
        <p:spPr>
          <a:xfrm>
            <a:off x="349956" y="417689"/>
            <a:ext cx="8112255" cy="5281446"/>
          </a:xfrm>
          <a:prstGeom prst="rect">
            <a:avLst/>
          </a:prstGeom>
          <a:noFill/>
        </p:spPr>
        <p:txBody>
          <a:bodyPr wrap="square" rtlCol="0">
            <a:spAutoFit/>
          </a:bodyPr>
          <a:lstStyle/>
          <a:p>
            <a:pPr>
              <a:lnSpc>
                <a:spcPct val="120000"/>
              </a:lnSpc>
              <a:spcBef>
                <a:spcPts val="600"/>
              </a:spcBef>
              <a:buClr>
                <a:srgbClr val="942F1D"/>
              </a:buClr>
              <a:buSzPct val="30000"/>
            </a:pPr>
            <a:r>
              <a:rPr lang="en-US" b="1" u="sng" dirty="0" smtClean="0">
                <a:solidFill>
                  <a:srgbClr val="70763F"/>
                </a:solidFill>
                <a:latin typeface="Arial Narrow" panose="020B0606020202030204" pitchFamily="34" charset="0"/>
                <a:cs typeface="Arial Narrow"/>
              </a:rPr>
              <a:t>Partial History </a:t>
            </a:r>
            <a:r>
              <a:rPr lang="en-US" b="1" u="sng" dirty="0">
                <a:solidFill>
                  <a:srgbClr val="70763F"/>
                </a:solidFill>
                <a:latin typeface="Arial Narrow" panose="020B0606020202030204" pitchFamily="34" charset="0"/>
                <a:cs typeface="Arial Narrow"/>
              </a:rPr>
              <a:t>and </a:t>
            </a:r>
            <a:r>
              <a:rPr lang="en-US" b="1" u="sng" dirty="0" smtClean="0">
                <a:solidFill>
                  <a:srgbClr val="70763F"/>
                </a:solidFill>
                <a:latin typeface="Arial Narrow" panose="020B0606020202030204" pitchFamily="34" charset="0"/>
                <a:cs typeface="Arial Narrow"/>
              </a:rPr>
              <a:t>Overview (</a:t>
            </a:r>
            <a:r>
              <a:rPr lang="en-US" b="1" u="sng" dirty="0">
                <a:solidFill>
                  <a:srgbClr val="70763F"/>
                </a:solidFill>
                <a:latin typeface="Arial Narrow" panose="020B0606020202030204" pitchFamily="34" charset="0"/>
                <a:cs typeface="Arial Narrow"/>
              </a:rPr>
              <a:t>cont’d</a:t>
            </a:r>
            <a:r>
              <a:rPr lang="en-US" b="1" u="sng" dirty="0" smtClean="0">
                <a:solidFill>
                  <a:srgbClr val="70763F"/>
                </a:solidFill>
                <a:latin typeface="Arial Narrow" panose="020B0606020202030204" pitchFamily="34" charset="0"/>
                <a:cs typeface="Arial Narrow"/>
              </a:rPr>
              <a:t>):</a:t>
            </a:r>
          </a:p>
          <a:p>
            <a:pPr>
              <a:lnSpc>
                <a:spcPct val="120000"/>
              </a:lnSpc>
              <a:spcBef>
                <a:spcPts val="600"/>
              </a:spcBef>
              <a:buClr>
                <a:srgbClr val="942F1D"/>
              </a:buClr>
              <a:buSzPct val="30000"/>
            </a:pPr>
            <a:endParaRPr lang="en-US" b="1" u="sng" baseline="30000" dirty="0">
              <a:solidFill>
                <a:srgbClr val="70763F"/>
              </a:solidFill>
              <a:latin typeface="Arial Narrow" panose="020B0606020202030204" pitchFamily="34" charset="0"/>
              <a:cs typeface="Futura Condensed"/>
            </a:endParaRPr>
          </a:p>
          <a:p>
            <a:pPr lvl="1">
              <a:lnSpc>
                <a:spcPct val="150000"/>
              </a:lnSpc>
            </a:pPr>
            <a:r>
              <a:rPr lang="en-US" sz="1600" dirty="0" smtClean="0">
                <a:latin typeface="Arial Narrow" panose="020B0606020202030204" pitchFamily="34" charset="0"/>
              </a:rPr>
              <a:t>2007 </a:t>
            </a:r>
            <a:r>
              <a:rPr lang="en-US" sz="1600" dirty="0">
                <a:latin typeface="Arial Narrow" panose="020B0606020202030204" pitchFamily="34" charset="0"/>
              </a:rPr>
              <a:t>– </a:t>
            </a:r>
            <a:r>
              <a:rPr lang="en-US" sz="1600" dirty="0" smtClean="0">
                <a:latin typeface="Arial Narrow" panose="020B0606020202030204" pitchFamily="34" charset="0"/>
              </a:rPr>
              <a:t>TDS awarded City of Alpine waste collection and landfill operating contract, extended by 10 	years in 2012, with a scrap metal, cardboard, brush, wood and glass recycling program. </a:t>
            </a:r>
          </a:p>
          <a:p>
            <a:pPr lvl="1">
              <a:lnSpc>
                <a:spcPct val="150000"/>
              </a:lnSpc>
            </a:pPr>
            <a:r>
              <a:rPr lang="en-US" sz="1600" dirty="0" smtClean="0">
                <a:latin typeface="Arial Narrow" panose="020B0606020202030204" pitchFamily="34" charset="0"/>
              </a:rPr>
              <a:t>2008 – TDS received the Gold Award from SWANA, as the best landfill in North America.</a:t>
            </a:r>
          </a:p>
          <a:p>
            <a:pPr lvl="1">
              <a:lnSpc>
                <a:spcPct val="150000"/>
              </a:lnSpc>
            </a:pPr>
            <a:r>
              <a:rPr lang="en-US" sz="1600" dirty="0" smtClean="0">
                <a:latin typeface="Arial Narrow" panose="020B0606020202030204" pitchFamily="34" charset="0"/>
              </a:rPr>
              <a:t>2010 </a:t>
            </a:r>
            <a:r>
              <a:rPr lang="en-US" sz="1600" dirty="0">
                <a:latin typeface="Arial Narrow" panose="020B0606020202030204" pitchFamily="34" charset="0"/>
              </a:rPr>
              <a:t>– </a:t>
            </a:r>
            <a:r>
              <a:rPr lang="en-US" sz="1600" dirty="0" smtClean="0">
                <a:latin typeface="Arial Narrow" panose="020B0606020202030204" pitchFamily="34" charset="0"/>
              </a:rPr>
              <a:t>TDS opened its Materials Recovery Facility (MRF) in 2010 with a 2 year contract for 100% of 	Austin’s single stream recyclables.  Now a 20 year contract with a minimum of 24,000 	tons/year.</a:t>
            </a:r>
          </a:p>
          <a:p>
            <a:pPr lvl="1">
              <a:lnSpc>
                <a:spcPct val="150000"/>
              </a:lnSpc>
            </a:pPr>
            <a:r>
              <a:rPr lang="en-US" sz="1600" dirty="0">
                <a:latin typeface="Arial Narrow" panose="020B0606020202030204" pitchFamily="34" charset="0"/>
              </a:rPr>
              <a:t>2013 – Sept </a:t>
            </a:r>
            <a:r>
              <a:rPr lang="en-US" sz="1600" dirty="0" smtClean="0">
                <a:latin typeface="Arial Narrow" panose="020B0606020202030204" pitchFamily="34" charset="0"/>
              </a:rPr>
              <a:t>1</a:t>
            </a:r>
            <a:r>
              <a:rPr lang="en-US" sz="1600" baseline="30000" dirty="0" smtClean="0">
                <a:latin typeface="Arial Narrow" panose="020B0606020202030204" pitchFamily="34" charset="0"/>
              </a:rPr>
              <a:t>st</a:t>
            </a:r>
            <a:r>
              <a:rPr lang="en-US" sz="1600" dirty="0" smtClean="0">
                <a:latin typeface="Arial Narrow" panose="020B0606020202030204" pitchFamily="34" charset="0"/>
              </a:rPr>
              <a:t> – Awarded contract by Angelo State University for collection of solid waste and 	recyclables. </a:t>
            </a:r>
          </a:p>
          <a:p>
            <a:pPr lvl="1">
              <a:lnSpc>
                <a:spcPct val="150000"/>
              </a:lnSpc>
            </a:pPr>
            <a:r>
              <a:rPr lang="en-US" sz="1600" dirty="0" smtClean="0">
                <a:latin typeface="Arial Narrow" panose="020B0606020202030204" pitchFamily="34" charset="0"/>
              </a:rPr>
              <a:t>2013 – Nov 4</a:t>
            </a:r>
            <a:r>
              <a:rPr lang="en-US" sz="1600" baseline="30000" dirty="0" smtClean="0">
                <a:latin typeface="Arial Narrow" panose="020B0606020202030204" pitchFamily="34" charset="0"/>
              </a:rPr>
              <a:t>th</a:t>
            </a:r>
            <a:r>
              <a:rPr lang="en-US" sz="1600" dirty="0" smtClean="0">
                <a:latin typeface="Arial Narrow" panose="020B0606020202030204" pitchFamily="34" charset="0"/>
              </a:rPr>
              <a:t>– Mertzon City Council voted to negotiate an exclusive contract with TDS for both 	residential and commercial waste collection and disposal.</a:t>
            </a:r>
          </a:p>
          <a:p>
            <a:pPr marL="914400" lvl="1" indent="-457200">
              <a:buFont typeface="Arial" pitchFamily="34" charset="0"/>
              <a:buChar char="•"/>
            </a:pPr>
            <a:endParaRPr lang="en-US" sz="1600" dirty="0"/>
          </a:p>
          <a:p>
            <a:pPr marL="914400" lvl="1" indent="-457200">
              <a:buFont typeface="Arial" pitchFamily="34" charset="0"/>
              <a:buChar char="•"/>
            </a:pPr>
            <a:endParaRPr lang="en-US" sz="1600" dirty="0"/>
          </a:p>
          <a:p>
            <a:pPr marL="0" lvl="1">
              <a:lnSpc>
                <a:spcPct val="120000"/>
              </a:lnSpc>
              <a:spcBef>
                <a:spcPts val="600"/>
              </a:spcBef>
              <a:buClr>
                <a:srgbClr val="942F1D"/>
              </a:buClr>
              <a:buSzPct val="30000"/>
            </a:pPr>
            <a:r>
              <a:rPr lang="en-US" sz="1600" baseline="30000" dirty="0" smtClean="0">
                <a:solidFill>
                  <a:srgbClr val="000000"/>
                </a:solidFill>
                <a:latin typeface="Arial"/>
                <a:cs typeface="Arial"/>
              </a:rPr>
              <a:t>.</a:t>
            </a:r>
            <a:r>
              <a:rPr lang="en-US" sz="1600" dirty="0" smtClean="0"/>
              <a:t> </a:t>
            </a:r>
            <a:endParaRPr lang="en-US" sz="1600" dirty="0">
              <a:solidFill>
                <a:srgbClr val="000000"/>
              </a:solidFill>
              <a:latin typeface="Arial"/>
              <a:cs typeface="Arial"/>
            </a:endParaRPr>
          </a:p>
        </p:txBody>
      </p:sp>
      <p:sp>
        <p:nvSpPr>
          <p:cNvPr id="2" name="Slide Number Placeholder 1"/>
          <p:cNvSpPr>
            <a:spLocks noGrp="1"/>
          </p:cNvSpPr>
          <p:nvPr>
            <p:ph type="sldNum" sz="quarter" idx="12"/>
          </p:nvPr>
        </p:nvSpPr>
        <p:spPr/>
        <p:txBody>
          <a:bodyPr/>
          <a:lstStyle/>
          <a:p>
            <a:fld id="{0FD2793D-FFA1-400D-93E2-202C6AD7B0A1}" type="slidenum">
              <a:rPr lang="en-US" smtClean="0"/>
              <a:t>3</a:t>
            </a:fld>
            <a:endParaRPr lang="en-US"/>
          </a:p>
        </p:txBody>
      </p:sp>
    </p:spTree>
    <p:extLst>
      <p:ext uri="{BB962C8B-B14F-4D97-AF65-F5344CB8AC3E}">
        <p14:creationId xmlns:p14="http://schemas.microsoft.com/office/powerpoint/2010/main" val="166715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0FD2793D-FFA1-400D-93E2-202C6AD7B0A1}" type="slidenum">
              <a:rPr lang="en-US" smtClean="0"/>
              <a:t>4</a:t>
            </a:fld>
            <a:endParaRPr lang="en-US"/>
          </a:p>
        </p:txBody>
      </p:sp>
      <p:sp>
        <p:nvSpPr>
          <p:cNvPr id="7"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History and Overview</a:t>
            </a:r>
            <a:endParaRPr lang="en-US" dirty="0">
              <a:solidFill>
                <a:srgbClr val="E4E1D4"/>
              </a:solidFill>
              <a:latin typeface="Arial Narrow"/>
              <a:cs typeface="Arial Narrow"/>
            </a:endParaRPr>
          </a:p>
        </p:txBody>
      </p:sp>
      <p:sp>
        <p:nvSpPr>
          <p:cNvPr id="8" name="TextBox 7"/>
          <p:cNvSpPr txBox="1"/>
          <p:nvPr/>
        </p:nvSpPr>
        <p:spPr>
          <a:xfrm>
            <a:off x="0" y="94936"/>
            <a:ext cx="6450805" cy="507831"/>
          </a:xfrm>
          <a:prstGeom prst="rect">
            <a:avLst/>
          </a:prstGeom>
          <a:noFill/>
        </p:spPr>
        <p:txBody>
          <a:bodyPr wrap="none" rtlCol="0">
            <a:spAutoFit/>
          </a:bodyPr>
          <a:lstStyle/>
          <a:p>
            <a:pPr>
              <a:lnSpc>
                <a:spcPct val="150000"/>
              </a:lnSpc>
            </a:pPr>
            <a:r>
              <a:rPr lang="en-US" b="1" u="sng" dirty="0">
                <a:solidFill>
                  <a:srgbClr val="70763F"/>
                </a:solidFill>
                <a:latin typeface="Arial Narrow" panose="020B0606020202030204" pitchFamily="34" charset="0"/>
              </a:rPr>
              <a:t>TDS is an integrated company with 13 interdependent business </a:t>
            </a:r>
            <a:r>
              <a:rPr lang="en-US" b="1" u="sng" dirty="0" smtClean="0">
                <a:solidFill>
                  <a:srgbClr val="70763F"/>
                </a:solidFill>
                <a:latin typeface="Arial Narrow" panose="020B0606020202030204" pitchFamily="34" charset="0"/>
              </a:rPr>
              <a:t>units</a:t>
            </a:r>
            <a:endParaRPr lang="en-US" b="1" u="sng" dirty="0">
              <a:solidFill>
                <a:srgbClr val="70763F"/>
              </a:solidFill>
              <a:latin typeface="Arial Narrow" panose="020B0606020202030204" pitchFamily="34" charset="0"/>
            </a:endParaRPr>
          </a:p>
        </p:txBody>
      </p:sp>
      <p:sp>
        <p:nvSpPr>
          <p:cNvPr id="3" name="TextBox 2"/>
          <p:cNvSpPr txBox="1"/>
          <p:nvPr/>
        </p:nvSpPr>
        <p:spPr>
          <a:xfrm>
            <a:off x="185980" y="602767"/>
            <a:ext cx="8787539" cy="5016758"/>
          </a:xfrm>
          <a:prstGeom prst="rect">
            <a:avLst/>
          </a:prstGeom>
          <a:noFill/>
        </p:spPr>
        <p:txBody>
          <a:bodyPr wrap="square" rtlCol="0">
            <a:spAutoFit/>
          </a:bodyPr>
          <a:lstStyle/>
          <a:p>
            <a:pPr marL="742950" lvl="1" indent="-285750">
              <a:buFont typeface="Arial" panose="020B0604020202020204" pitchFamily="34" charset="0"/>
              <a:buChar char="•"/>
            </a:pPr>
            <a:r>
              <a:rPr lang="en-US" sz="1600" dirty="0" smtClean="0">
                <a:latin typeface="Arial Narrow" panose="020B0606020202030204" pitchFamily="34" charset="0"/>
              </a:rPr>
              <a:t>TDS services 100+ municipalities, HOA’s and MUD’s, including large collection service contracts for Georgetown, Buda, Kyle, San Marcos, Weimar, Sealy, Alpine and others.</a:t>
            </a:r>
          </a:p>
          <a:p>
            <a:pPr marL="742950" lvl="1" indent="-285750">
              <a:buFont typeface="Arial" panose="020B0604020202020204" pitchFamily="34" charset="0"/>
              <a:buChar char="•"/>
            </a:pPr>
            <a:r>
              <a:rPr lang="en-US" sz="1600" dirty="0" smtClean="0">
                <a:latin typeface="Arial Narrow" panose="020B0606020202030204" pitchFamily="34" charset="0"/>
              </a:rPr>
              <a:t>100% of the City of Austin collected residential solid waste (175,000+ homes) is disposed at TDS landfill under a 30 year contract.</a:t>
            </a:r>
          </a:p>
          <a:p>
            <a:pPr marL="742950" lvl="1" indent="-285750">
              <a:buFont typeface="Arial" panose="020B0604020202020204" pitchFamily="34" charset="0"/>
              <a:buChar char="•"/>
            </a:pPr>
            <a:r>
              <a:rPr lang="en-US" sz="1600" dirty="0" smtClean="0">
                <a:latin typeface="Arial Narrow" panose="020B0606020202030204" pitchFamily="34" charset="0"/>
              </a:rPr>
              <a:t>33% of the City of San Antonio collected residential solid waste is transferred </a:t>
            </a:r>
            <a:r>
              <a:rPr lang="en-US" sz="1600" dirty="0">
                <a:latin typeface="Arial Narrow" panose="020B0606020202030204" pitchFamily="34" charset="0"/>
              </a:rPr>
              <a:t>through a TDS operated facility in San </a:t>
            </a:r>
            <a:r>
              <a:rPr lang="en-US" sz="1600" dirty="0" smtClean="0">
                <a:latin typeface="Arial Narrow" panose="020B0606020202030204" pitchFamily="34" charset="0"/>
              </a:rPr>
              <a:t>Antonio and disposed at TDS landfill (approximately 100,000 tons/year) under a 30 year contract.</a:t>
            </a:r>
          </a:p>
          <a:p>
            <a:pPr marL="742950" lvl="1" indent="-285750">
              <a:buFont typeface="Arial" panose="020B0604020202020204" pitchFamily="34" charset="0"/>
              <a:buChar char="•"/>
            </a:pPr>
            <a:r>
              <a:rPr lang="en-US" sz="1600" dirty="0" smtClean="0">
                <a:latin typeface="Arial Narrow" panose="020B0606020202030204" pitchFamily="34" charset="0"/>
              </a:rPr>
              <a:t>40% of City of Austin collected Single </a:t>
            </a:r>
            <a:r>
              <a:rPr lang="en-US" sz="1600" dirty="0">
                <a:latin typeface="Arial Narrow" panose="020B0606020202030204" pitchFamily="34" charset="0"/>
              </a:rPr>
              <a:t>S</a:t>
            </a:r>
            <a:r>
              <a:rPr lang="en-US" sz="1600" dirty="0" smtClean="0">
                <a:latin typeface="Arial Narrow" panose="020B0606020202030204" pitchFamily="34" charset="0"/>
              </a:rPr>
              <a:t>tream recyclables is processed at the TDS MRF (minimum of 24,000 tons/year) under a 20 year contract.</a:t>
            </a:r>
          </a:p>
          <a:p>
            <a:pPr marL="742950" lvl="1" indent="-285750">
              <a:buFont typeface="Arial" panose="020B0604020202020204" pitchFamily="34" charset="0"/>
              <a:buChar char="•"/>
            </a:pPr>
            <a:r>
              <a:rPr lang="en-US" sz="1600" dirty="0" smtClean="0">
                <a:latin typeface="Arial Narrow" panose="020B0606020202030204" pitchFamily="34" charset="0"/>
              </a:rPr>
              <a:t>TDS processes Single </a:t>
            </a:r>
            <a:r>
              <a:rPr lang="en-US" sz="1600" dirty="0">
                <a:latin typeface="Arial Narrow" panose="020B0606020202030204" pitchFamily="34" charset="0"/>
              </a:rPr>
              <a:t>S</a:t>
            </a:r>
            <a:r>
              <a:rPr lang="en-US" sz="1600" dirty="0" smtClean="0">
                <a:latin typeface="Arial Narrow" panose="020B0606020202030204" pitchFamily="34" charset="0"/>
              </a:rPr>
              <a:t>tream recyclables and yard/wood waste for thousands of other customers through out central Texas.</a:t>
            </a:r>
          </a:p>
          <a:p>
            <a:pPr marL="742950" lvl="1" indent="-285750">
              <a:buFont typeface="Arial" panose="020B0604020202020204" pitchFamily="34" charset="0"/>
              <a:buChar char="•"/>
            </a:pPr>
            <a:r>
              <a:rPr lang="en-US" sz="1600" dirty="0" smtClean="0">
                <a:latin typeface="Arial Narrow" panose="020B0606020202030204" pitchFamily="34" charset="0"/>
              </a:rPr>
              <a:t>TDS services the City of Alpine for waste collection, limited recycling and landfill operation.</a:t>
            </a:r>
          </a:p>
          <a:p>
            <a:pPr marL="742950" lvl="1" indent="-285750">
              <a:buFont typeface="Arial" panose="020B0604020202020204" pitchFamily="34" charset="0"/>
              <a:buChar char="•"/>
            </a:pPr>
            <a:r>
              <a:rPr lang="en-US" sz="1600" dirty="0" smtClean="0">
                <a:latin typeface="Arial Narrow" panose="020B0606020202030204" pitchFamily="34" charset="0"/>
              </a:rPr>
              <a:t>TDS operates four City-owned transfer stations in Sealy, San Antonio, Weimar and Georgetown.</a:t>
            </a:r>
          </a:p>
          <a:p>
            <a:pPr marL="742950" lvl="1" indent="-285750">
              <a:buFont typeface="Arial" panose="020B0604020202020204" pitchFamily="34" charset="0"/>
              <a:buChar char="•"/>
            </a:pPr>
            <a:r>
              <a:rPr lang="en-US" sz="1600" dirty="0" smtClean="0">
                <a:latin typeface="Arial Narrow" panose="020B0606020202030204" pitchFamily="34" charset="0"/>
              </a:rPr>
              <a:t>Approximately 20% of the tons received at the TDS facility are diverted from landfill disposal, due to our commitment to diversion practices.</a:t>
            </a:r>
          </a:p>
          <a:p>
            <a:pPr marL="742950" lvl="1" indent="-285750">
              <a:buFont typeface="Arial" panose="020B0604020202020204" pitchFamily="34" charset="0"/>
              <a:buChar char="•"/>
            </a:pPr>
            <a:r>
              <a:rPr lang="en-US" sz="1600" dirty="0">
                <a:latin typeface="Arial Narrow" panose="020B0606020202030204" pitchFamily="34" charset="0"/>
              </a:rPr>
              <a:t>TDS landfill receives between 2,000 and 3,000 tons per </a:t>
            </a:r>
            <a:r>
              <a:rPr lang="en-US" sz="1600" dirty="0" smtClean="0">
                <a:latin typeface="Arial Narrow" panose="020B0606020202030204" pitchFamily="34" charset="0"/>
              </a:rPr>
              <a:t>day.</a:t>
            </a:r>
            <a:endParaRPr lang="en-US" sz="1600" dirty="0">
              <a:latin typeface="Arial Narrow" panose="020B0606020202030204" pitchFamily="34" charset="0"/>
            </a:endParaRPr>
          </a:p>
          <a:p>
            <a:pPr marL="742950" lvl="1" indent="-285750">
              <a:buFont typeface="Arial" panose="020B0604020202020204" pitchFamily="34" charset="0"/>
              <a:buChar char="•"/>
            </a:pPr>
            <a:r>
              <a:rPr lang="en-US" sz="1600" dirty="0">
                <a:latin typeface="Arial Narrow" panose="020B0606020202030204" pitchFamily="34" charset="0"/>
              </a:rPr>
              <a:t>In 2012 TDS diverted 137,000 tons at the Austin landfill, composting and recycling facility through diversion practices (in </a:t>
            </a:r>
            <a:r>
              <a:rPr lang="en-US" sz="1600" dirty="0" smtClean="0">
                <a:latin typeface="Arial Narrow" panose="020B0606020202030204" pitchFamily="34" charset="0"/>
              </a:rPr>
              <a:t>comparison, the City </a:t>
            </a:r>
            <a:r>
              <a:rPr lang="en-US" sz="1600" dirty="0">
                <a:latin typeface="Arial Narrow" panose="020B0606020202030204" pitchFamily="34" charset="0"/>
              </a:rPr>
              <a:t>of San Angelo landfill diverted 244 tons in 2012</a:t>
            </a:r>
            <a:r>
              <a:rPr lang="en-US" sz="1600" dirty="0" smtClean="0">
                <a:latin typeface="Arial Narrow" panose="020B0606020202030204" pitchFamily="34" charset="0"/>
              </a:rPr>
              <a:t>).</a:t>
            </a:r>
            <a:endParaRPr lang="en-US" sz="1600" dirty="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TDS maintains a fleet </a:t>
            </a:r>
            <a:r>
              <a:rPr lang="en-US" sz="1600" dirty="0">
                <a:latin typeface="Arial Narrow" panose="020B0606020202030204" pitchFamily="34" charset="0"/>
              </a:rPr>
              <a:t>of 200+ trucks and 600 </a:t>
            </a:r>
            <a:r>
              <a:rPr lang="en-US" sz="1600" dirty="0" smtClean="0">
                <a:latin typeface="Arial Narrow" panose="020B0606020202030204" pitchFamily="34" charset="0"/>
              </a:rPr>
              <a:t>employees.</a:t>
            </a:r>
            <a:endParaRPr lang="en-US" sz="1600" dirty="0">
              <a:latin typeface="Arial Narrow" panose="020B0606020202030204" pitchFamily="34" charset="0"/>
            </a:endParaRPr>
          </a:p>
          <a:p>
            <a:pPr lvl="1"/>
            <a:endParaRPr lang="en-US" sz="1600" dirty="0">
              <a:latin typeface="Arial Narrow" panose="020B0606020202030204" pitchFamily="34" charset="0"/>
            </a:endParaRPr>
          </a:p>
        </p:txBody>
      </p:sp>
    </p:spTree>
    <p:extLst>
      <p:ext uri="{BB962C8B-B14F-4D97-AF65-F5344CB8AC3E}">
        <p14:creationId xmlns:p14="http://schemas.microsoft.com/office/powerpoint/2010/main" val="320951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San Angelo Landfill – Remaining Life of Landfill</a:t>
            </a:r>
            <a:endParaRPr lang="en-US" dirty="0">
              <a:solidFill>
                <a:srgbClr val="E4E1D4"/>
              </a:solidFill>
              <a:latin typeface="Arial Narrow"/>
              <a:cs typeface="Arial Narrow"/>
            </a:endParaRPr>
          </a:p>
        </p:txBody>
      </p:sp>
      <p:sp>
        <p:nvSpPr>
          <p:cNvPr id="10" name="TextBox 9"/>
          <p:cNvSpPr txBox="1"/>
          <p:nvPr/>
        </p:nvSpPr>
        <p:spPr>
          <a:xfrm>
            <a:off x="3663235" y="0"/>
            <a:ext cx="5295482" cy="6467155"/>
          </a:xfrm>
          <a:prstGeom prst="rect">
            <a:avLst/>
          </a:prstGeom>
          <a:noFill/>
        </p:spPr>
        <p:txBody>
          <a:bodyPr wrap="square" rtlCol="0">
            <a:spAutoFit/>
          </a:bodyPr>
          <a:lstStyle/>
          <a:p>
            <a:pPr>
              <a:lnSpc>
                <a:spcPct val="150000"/>
              </a:lnSpc>
            </a:pPr>
            <a:r>
              <a:rPr lang="en-US" sz="1600" b="1" u="sng" dirty="0" smtClean="0">
                <a:latin typeface="Arial Narrow" panose="020B0606020202030204" pitchFamily="34" charset="0"/>
              </a:rPr>
              <a:t>Current Contract Operator</a:t>
            </a:r>
          </a:p>
          <a:p>
            <a:pPr marL="285750" indent="-285750">
              <a:lnSpc>
                <a:spcPct val="150000"/>
              </a:lnSpc>
              <a:buFont typeface="Arial" panose="020B0604020202020204" pitchFamily="34" charset="0"/>
              <a:buChar char="•"/>
            </a:pPr>
            <a:r>
              <a:rPr lang="en-US" sz="1450" dirty="0" smtClean="0">
                <a:latin typeface="Arial Narrow" panose="020B0606020202030204" pitchFamily="34" charset="0"/>
              </a:rPr>
              <a:t>No apparent commitment to reduce the consumption of landfill capacity, because that may not fit their regional landfill business model for the contract. </a:t>
            </a:r>
          </a:p>
          <a:p>
            <a:pPr marL="285750" indent="-285750">
              <a:lnSpc>
                <a:spcPct val="150000"/>
              </a:lnSpc>
              <a:buFont typeface="Arial" panose="020B0604020202020204" pitchFamily="34" charset="0"/>
              <a:buChar char="•"/>
            </a:pPr>
            <a:r>
              <a:rPr lang="en-US" sz="1450" dirty="0" smtClean="0">
                <a:latin typeface="Arial Narrow" panose="020B0606020202030204" pitchFamily="34" charset="0"/>
              </a:rPr>
              <a:t>Very little landfill </a:t>
            </a:r>
            <a:r>
              <a:rPr lang="en-US" sz="1450" dirty="0">
                <a:latin typeface="Arial Narrow" panose="020B0606020202030204" pitchFamily="34" charset="0"/>
              </a:rPr>
              <a:t>d</a:t>
            </a:r>
            <a:r>
              <a:rPr lang="en-US" sz="1450" dirty="0" smtClean="0">
                <a:latin typeface="Arial Narrow" panose="020B0606020202030204" pitchFamily="34" charset="0"/>
              </a:rPr>
              <a:t>iversion has been done through recycling and composting at the San Angelo landfill (According </a:t>
            </a:r>
            <a:r>
              <a:rPr lang="en-US" sz="1450" dirty="0">
                <a:latin typeface="Arial Narrow" panose="020B0606020202030204" pitchFamily="34" charset="0"/>
              </a:rPr>
              <a:t>to the last 10 years of San Angelo’s Annual Landfill TCEQ reports, the current diversion rate is less than 1</a:t>
            </a:r>
            <a:r>
              <a:rPr lang="en-US" sz="1450" dirty="0" smtClean="0">
                <a:latin typeface="Arial Narrow" panose="020B0606020202030204" pitchFamily="34" charset="0"/>
              </a:rPr>
              <a:t>%).</a:t>
            </a:r>
          </a:p>
          <a:p>
            <a:pPr marL="285750" indent="-285750">
              <a:lnSpc>
                <a:spcPct val="150000"/>
              </a:lnSpc>
              <a:buFont typeface="Arial" panose="020B0604020202020204" pitchFamily="34" charset="0"/>
              <a:buChar char="•"/>
            </a:pPr>
            <a:r>
              <a:rPr lang="en-US" sz="1450" dirty="0" smtClean="0">
                <a:latin typeface="Arial Narrow" panose="020B0606020202030204" pitchFamily="34" charset="0"/>
              </a:rPr>
              <a:t>The remaining life of the landfill  is decreasing rapidly due to a combination of poor compaction of waste into the landfill, minimal landfill diversion of things that can be recycled and composted, and much more waste coming in from outside of San Angelo (50% of total).</a:t>
            </a:r>
          </a:p>
          <a:p>
            <a:pPr marL="285750" indent="-285750">
              <a:lnSpc>
                <a:spcPct val="150000"/>
              </a:lnSpc>
              <a:buFont typeface="Arial" panose="020B0604020202020204" pitchFamily="34" charset="0"/>
              <a:buChar char="•"/>
            </a:pPr>
            <a:r>
              <a:rPr lang="en-US" sz="1450" dirty="0" smtClean="0">
                <a:latin typeface="Arial Narrow" panose="020B0606020202030204" pitchFamily="34" charset="0"/>
              </a:rPr>
              <a:t>With expected oil and gas development activity expansion, landfill space consumption may significantly increase.</a:t>
            </a:r>
          </a:p>
          <a:p>
            <a:pPr marL="285750" indent="-285750">
              <a:lnSpc>
                <a:spcPct val="150000"/>
              </a:lnSpc>
              <a:buFont typeface="Arial" panose="020B0604020202020204" pitchFamily="34" charset="0"/>
              <a:buChar char="•"/>
            </a:pPr>
            <a:r>
              <a:rPr lang="en-US" sz="1450" dirty="0" smtClean="0">
                <a:latin typeface="Arial Narrow" panose="020B0606020202030204" pitchFamily="34" charset="0"/>
              </a:rPr>
              <a:t>At this rate of increased landfill space consumption, the City landfill capacity could be consumed within 5 years.</a:t>
            </a:r>
          </a:p>
          <a:p>
            <a:pPr>
              <a:lnSpc>
                <a:spcPct val="150000"/>
              </a:lnSpc>
            </a:pPr>
            <a:endParaRPr lang="en-US" sz="1600" dirty="0" smtClean="0">
              <a:latin typeface="Arial Narrow" panose="020B0606020202030204" pitchFamily="34" charset="0"/>
            </a:endParaRPr>
          </a:p>
          <a:p>
            <a:pPr>
              <a:lnSpc>
                <a:spcPct val="150000"/>
              </a:lnSpc>
            </a:pPr>
            <a:endParaRPr lang="en-US" sz="1600" dirty="0">
              <a:latin typeface="Arial Narrow" panose="020B0606020202030204" pitchFamily="34" charset="0"/>
            </a:endParaRPr>
          </a:p>
          <a:p>
            <a:pPr marL="457200" indent="-457200">
              <a:buFont typeface="Arial" pitchFamily="34" charset="0"/>
              <a:buChar char="•"/>
            </a:pP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781777766"/>
              </p:ext>
            </p:extLst>
          </p:nvPr>
        </p:nvGraphicFramePr>
        <p:xfrm>
          <a:off x="216057" y="505376"/>
          <a:ext cx="3245060" cy="4835490"/>
        </p:xfrm>
        <a:graphic>
          <a:graphicData uri="http://schemas.openxmlformats.org/drawingml/2006/table">
            <a:tbl>
              <a:tblPr>
                <a:tableStyleId>{5C22544A-7EE6-4342-B048-85BDC9FD1C3A}</a:tableStyleId>
              </a:tblPr>
              <a:tblGrid>
                <a:gridCol w="499171"/>
                <a:gridCol w="685302"/>
                <a:gridCol w="617618"/>
                <a:gridCol w="785508"/>
                <a:gridCol w="657461"/>
              </a:tblGrid>
              <a:tr h="172185">
                <a:tc gridSpan="5">
                  <a:txBody>
                    <a:bodyPr/>
                    <a:lstStyle/>
                    <a:p>
                      <a:pPr algn="ctr" fontAlgn="b"/>
                      <a:r>
                        <a:rPr lang="en-US" sz="1100" b="1" u="none" strike="noStrike" dirty="0">
                          <a:effectLst/>
                        </a:rPr>
                        <a:t>City of San Angelo Landfill Summary from City Annual TCEQ Reports</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185">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r>
              <a:tr h="172185">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Total</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Diversion</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Compaction</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Years Life</a:t>
                      </a:r>
                      <a:endParaRPr lang="en-US" sz="1000" b="0" i="0" u="none" strike="noStrike">
                        <a:solidFill>
                          <a:srgbClr val="000000"/>
                        </a:solidFill>
                        <a:effectLst/>
                        <a:latin typeface="Calibri"/>
                      </a:endParaRPr>
                    </a:p>
                  </a:txBody>
                  <a:tcPr marL="9525" marR="9525" marT="9525" marB="0" anchor="b"/>
                </a:tc>
              </a:tr>
              <a:tr h="172185">
                <a:tc>
                  <a:txBody>
                    <a:bodyPr/>
                    <a:lstStyle/>
                    <a:p>
                      <a:pPr algn="ctr" fontAlgn="b"/>
                      <a:r>
                        <a:rPr lang="en-US" sz="1000" u="sng" strike="noStrike">
                          <a:effectLst/>
                        </a:rPr>
                        <a:t>Year</a:t>
                      </a:r>
                      <a:endParaRPr lang="en-US" sz="1000" b="0" i="0" u="sng" strike="noStrike">
                        <a:solidFill>
                          <a:srgbClr val="000000"/>
                        </a:solidFill>
                        <a:effectLst/>
                        <a:latin typeface="Calibri"/>
                      </a:endParaRPr>
                    </a:p>
                  </a:txBody>
                  <a:tcPr marL="9525" marR="9525" marT="9525" marB="0" anchor="b"/>
                </a:tc>
                <a:tc>
                  <a:txBody>
                    <a:bodyPr/>
                    <a:lstStyle/>
                    <a:p>
                      <a:pPr algn="ctr" fontAlgn="b"/>
                      <a:r>
                        <a:rPr lang="en-US" sz="1000" u="sng" strike="noStrike" dirty="0" smtClean="0">
                          <a:effectLst/>
                        </a:rPr>
                        <a:t>Tons </a:t>
                      </a:r>
                      <a:r>
                        <a:rPr lang="en-US" sz="1000" u="sng" strike="noStrike" dirty="0">
                          <a:effectLst/>
                        </a:rPr>
                        <a:t>Buried</a:t>
                      </a:r>
                      <a:endParaRPr lang="en-US" sz="1000" b="0" i="0" u="sng" strike="noStrike" dirty="0">
                        <a:solidFill>
                          <a:srgbClr val="000000"/>
                        </a:solidFill>
                        <a:effectLst/>
                        <a:latin typeface="Calibri"/>
                      </a:endParaRPr>
                    </a:p>
                  </a:txBody>
                  <a:tcPr marL="9525" marR="9525" marT="9525" marB="0" anchor="b"/>
                </a:tc>
                <a:tc>
                  <a:txBody>
                    <a:bodyPr/>
                    <a:lstStyle/>
                    <a:p>
                      <a:pPr algn="ctr" fontAlgn="b"/>
                      <a:r>
                        <a:rPr lang="en-US" sz="1000" u="sng" strike="noStrike">
                          <a:effectLst/>
                        </a:rPr>
                        <a:t>Tonnage</a:t>
                      </a:r>
                      <a:endParaRPr lang="en-US" sz="1000" b="0" i="0" u="sng" strike="noStrike">
                        <a:solidFill>
                          <a:srgbClr val="000000"/>
                        </a:solidFill>
                        <a:effectLst/>
                        <a:latin typeface="Calibri"/>
                      </a:endParaRPr>
                    </a:p>
                  </a:txBody>
                  <a:tcPr marL="9525" marR="9525" marT="9525" marB="0" anchor="b"/>
                </a:tc>
                <a:tc>
                  <a:txBody>
                    <a:bodyPr/>
                    <a:lstStyle/>
                    <a:p>
                      <a:pPr algn="ctr" fontAlgn="b"/>
                      <a:r>
                        <a:rPr lang="en-US" sz="1000" u="sng" strike="noStrike" dirty="0">
                          <a:effectLst/>
                        </a:rPr>
                        <a:t>Rate</a:t>
                      </a:r>
                      <a:endParaRPr lang="en-US" sz="1000" b="0" i="0" u="sng" strike="noStrike" dirty="0">
                        <a:solidFill>
                          <a:srgbClr val="000000"/>
                        </a:solidFill>
                        <a:effectLst/>
                        <a:latin typeface="Calibri"/>
                      </a:endParaRPr>
                    </a:p>
                  </a:txBody>
                  <a:tcPr marL="9525" marR="9525" marT="9525" marB="0" anchor="b"/>
                </a:tc>
                <a:tc>
                  <a:txBody>
                    <a:bodyPr/>
                    <a:lstStyle/>
                    <a:p>
                      <a:pPr algn="ctr" fontAlgn="b"/>
                      <a:r>
                        <a:rPr lang="en-US" sz="1000" u="sng" strike="noStrike" dirty="0">
                          <a:effectLst/>
                        </a:rPr>
                        <a:t>Remaining</a:t>
                      </a:r>
                      <a:endParaRPr lang="en-US" sz="1000" b="0" i="0" u="sng"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2003</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112,197 </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u="none" strike="noStrike" dirty="0">
                          <a:effectLst/>
                        </a:rPr>
                        <a:t>           1,541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dirty="0">
                          <a:effectLst/>
                        </a:rPr>
                        <a:t>1000 </a:t>
                      </a:r>
                      <a:r>
                        <a:rPr lang="en-US" sz="1000" u="none" strike="noStrike" dirty="0" err="1">
                          <a:effectLst/>
                        </a:rPr>
                        <a:t>lbs</a:t>
                      </a:r>
                      <a:r>
                        <a:rPr lang="en-US" sz="1000" u="none" strike="noStrike" dirty="0">
                          <a:effectLst/>
                        </a:rPr>
                        <a:t>/</a:t>
                      </a:r>
                      <a:r>
                        <a:rPr lang="en-US" sz="1000" u="none" strike="noStrike" dirty="0" err="1">
                          <a:effectLst/>
                        </a:rPr>
                        <a:t>cyd</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41</a:t>
                      </a:r>
                      <a:endParaRPr lang="en-US" sz="1000" b="0" i="0" u="none" strike="noStrike">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2004</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98,228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1,773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1000 lb/ 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34</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2005</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138,684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1,302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1150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32</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2006</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125,728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694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1150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34</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2007</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137,886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337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1150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30</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2008</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152,691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544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1150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2009</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141,290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199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1150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26</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2010</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137,256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1,225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1000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2011</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146,612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2,295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  826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17.2</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2012</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171,508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244 </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en-US" sz="1000" u="none" strike="noStrike">
                          <a:effectLst/>
                        </a:rPr>
                        <a:t>   826 lbs/cyd</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a:endParaRPr>
                    </a:p>
                  </a:txBody>
                  <a:tcPr marL="9525" marR="9525" marT="9525" marB="0" anchor="b"/>
                </a:tc>
              </a:tr>
              <a:tr h="172185">
                <a:tc>
                  <a:txBody>
                    <a:bodyPr/>
                    <a:lstStyle/>
                    <a:p>
                      <a:pPr algn="ctr" fontAlgn="b"/>
                      <a:endParaRPr lang="en-US" sz="1000" b="0" i="0" u="none" strike="noStrike">
                        <a:solidFill>
                          <a:srgbClr val="000000"/>
                        </a:solidFill>
                        <a:effectLst/>
                        <a:latin typeface="Calibri"/>
                      </a:endParaRPr>
                    </a:p>
                  </a:txBody>
                  <a:tcPr marL="9525" marR="9525" marT="9525" marB="0" anchor="b"/>
                </a:tc>
                <a:tc>
                  <a:txBody>
                    <a:bodyPr/>
                    <a:lstStyle/>
                    <a:p>
                      <a:pPr algn="r" fontAlgn="b"/>
                      <a:endParaRPr lang="en-US" sz="1000" b="0" i="0" u="none" strike="noStrike">
                        <a:solidFill>
                          <a:srgbClr val="000000"/>
                        </a:solidFill>
                        <a:effectLst/>
                        <a:latin typeface="Calibri"/>
                      </a:endParaRPr>
                    </a:p>
                  </a:txBody>
                  <a:tcPr marL="9525" marR="9525" marT="9525" marB="0" anchor="b"/>
                </a:tc>
                <a:tc>
                  <a:txBody>
                    <a:bodyPr/>
                    <a:lstStyle/>
                    <a:p>
                      <a:pPr algn="r"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72185">
                <a:tc>
                  <a:txBody>
                    <a:bodyPr/>
                    <a:lstStyle/>
                    <a:p>
                      <a:pPr algn="ctr" fontAlgn="b"/>
                      <a:r>
                        <a:rPr lang="en-US" sz="1000" u="none" strike="noStrike">
                          <a:effectLst/>
                        </a:rPr>
                        <a:t>Total</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a:effectLst/>
                        </a:rPr>
                        <a:t>     1,362,080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10,154 </a:t>
                      </a:r>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72185">
                <a:tc>
                  <a:txBody>
                    <a:bodyPr/>
                    <a:lstStyle/>
                    <a:p>
                      <a:pPr algn="ctr" fontAlgn="b"/>
                      <a:r>
                        <a:rPr lang="en-US" sz="1000" u="none" strike="noStrike" dirty="0" err="1">
                          <a:effectLst/>
                        </a:rPr>
                        <a:t>avg</a:t>
                      </a:r>
                      <a:r>
                        <a:rPr lang="en-US" sz="1000" u="none" strike="noStrike" dirty="0">
                          <a:effectLst/>
                        </a:rPr>
                        <a:t>/</a:t>
                      </a:r>
                      <a:r>
                        <a:rPr lang="en-US" sz="1000" u="none" strike="noStrike" dirty="0" err="1">
                          <a:effectLst/>
                        </a:rPr>
                        <a:t>yr</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u="none" strike="noStrike">
                          <a:effectLst/>
                        </a:rPr>
                        <a:t>         136,208 </a:t>
                      </a:r>
                      <a:endParaRPr lang="en-US" sz="1000" b="0" i="0" u="none" strike="noStrike">
                        <a:solidFill>
                          <a:srgbClr val="000000"/>
                        </a:solidFill>
                        <a:effectLst/>
                        <a:latin typeface="Calibri"/>
                      </a:endParaRPr>
                    </a:p>
                  </a:txBody>
                  <a:tcPr marL="9525" marR="9525" marT="9525" marB="0" anchor="b"/>
                </a:tc>
                <a:tc>
                  <a:txBody>
                    <a:bodyPr/>
                    <a:lstStyle/>
                    <a:p>
                      <a:pPr algn="r" fontAlgn="b"/>
                      <a:r>
                        <a:rPr lang="en-US" sz="1000" u="none" strike="noStrike" dirty="0">
                          <a:effectLst/>
                        </a:rPr>
                        <a:t>           1,015 </a:t>
                      </a:r>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a:solidFill>
                          <a:srgbClr val="000000"/>
                        </a:solidFill>
                        <a:effectLst/>
                        <a:latin typeface="Calibri"/>
                      </a:endParaRPr>
                    </a:p>
                  </a:txBody>
                  <a:tcPr marL="9525" marR="9525" marT="9525" marB="0" anchor="b"/>
                </a:tc>
              </a:tr>
              <a:tr h="172185">
                <a:tc gridSpan="2">
                  <a:txBody>
                    <a:bodyPr/>
                    <a:lstStyle/>
                    <a:p>
                      <a:pPr algn="l" fontAlgn="b"/>
                      <a:r>
                        <a:rPr lang="en-US" sz="1000" u="none" strike="noStrike" dirty="0">
                          <a:effectLst/>
                        </a:rPr>
                        <a:t>% diversion</a:t>
                      </a:r>
                      <a:endParaRPr lang="en-US" sz="10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r" fontAlgn="b"/>
                      <a:r>
                        <a:rPr lang="en-US" sz="1000" u="none" strike="noStrike" dirty="0">
                          <a:effectLst/>
                        </a:rPr>
                        <a:t>0.75%</a:t>
                      </a:r>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ctr" fontAlgn="b"/>
                      <a:endParaRPr lang="en-US" sz="1000" b="0" i="0" u="none" strike="noStrike" dirty="0">
                        <a:solidFill>
                          <a:srgbClr val="000000"/>
                        </a:solidFill>
                        <a:effectLst/>
                        <a:latin typeface="Calibri"/>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0FD2793D-FFA1-400D-93E2-202C6AD7B0A1}" type="slidenum">
              <a:rPr lang="en-US" smtClean="0"/>
              <a:t>5</a:t>
            </a:fld>
            <a:endParaRPr lang="en-US"/>
          </a:p>
        </p:txBody>
      </p:sp>
    </p:spTree>
    <p:extLst>
      <p:ext uri="{BB962C8B-B14F-4D97-AF65-F5344CB8AC3E}">
        <p14:creationId xmlns:p14="http://schemas.microsoft.com/office/powerpoint/2010/main" val="225463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San Angelo Landfill – Regional Benefits</a:t>
            </a:r>
            <a:endParaRPr lang="en-US" dirty="0">
              <a:solidFill>
                <a:srgbClr val="E4E1D4"/>
              </a:solidFill>
              <a:latin typeface="Arial Narrow"/>
              <a:cs typeface="Arial Narrow"/>
            </a:endParaRPr>
          </a:p>
        </p:txBody>
      </p:sp>
      <p:sp>
        <p:nvSpPr>
          <p:cNvPr id="10" name="TextBox 9"/>
          <p:cNvSpPr txBox="1"/>
          <p:nvPr/>
        </p:nvSpPr>
        <p:spPr>
          <a:xfrm>
            <a:off x="301430" y="193765"/>
            <a:ext cx="8035379"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Narrow" panose="020B0606020202030204" pitchFamily="34" charset="0"/>
              </a:rPr>
              <a:t>In </a:t>
            </a:r>
            <a:r>
              <a:rPr lang="en-US" sz="1600" dirty="0">
                <a:latin typeface="Arial Narrow" panose="020B0606020202030204" pitchFamily="34" charset="0"/>
              </a:rPr>
              <a:t>1993, </a:t>
            </a:r>
            <a:r>
              <a:rPr lang="en-US" sz="1600" dirty="0" smtClean="0">
                <a:latin typeface="Arial Narrow" panose="020B0606020202030204" pitchFamily="34" charset="0"/>
              </a:rPr>
              <a:t>the approval of RCRA Subtitle </a:t>
            </a:r>
            <a:r>
              <a:rPr lang="en-US" sz="1600" dirty="0">
                <a:latin typeface="Arial Narrow" panose="020B0606020202030204" pitchFamily="34" charset="0"/>
              </a:rPr>
              <a:t>D </a:t>
            </a:r>
            <a:r>
              <a:rPr lang="en-US" sz="1600" dirty="0" smtClean="0">
                <a:latin typeface="Arial Narrow" panose="020B0606020202030204" pitchFamily="34" charset="0"/>
              </a:rPr>
              <a:t>prompted </a:t>
            </a:r>
            <a:r>
              <a:rPr lang="en-US" sz="1600" dirty="0">
                <a:latin typeface="Arial Narrow" panose="020B0606020202030204" pitchFamily="34" charset="0"/>
              </a:rPr>
              <a:t>cities to close smaller landfills. </a:t>
            </a:r>
            <a:r>
              <a:rPr lang="en-US" sz="1600" dirty="0" smtClean="0">
                <a:latin typeface="Arial Narrow" panose="020B0606020202030204" pitchFamily="34" charset="0"/>
              </a:rPr>
              <a:t>This </a:t>
            </a:r>
            <a:r>
              <a:rPr lang="en-US" sz="1600" dirty="0">
                <a:latin typeface="Arial Narrow" panose="020B0606020202030204" pitchFamily="34" charset="0"/>
              </a:rPr>
              <a:t>made </a:t>
            </a:r>
            <a:r>
              <a:rPr lang="en-US" sz="1600" dirty="0" smtClean="0">
                <a:latin typeface="Arial Narrow" panose="020B0606020202030204" pitchFamily="34" charset="0"/>
              </a:rPr>
              <a:t>the remaining landfills </a:t>
            </a:r>
            <a:r>
              <a:rPr lang="en-US" sz="1600" dirty="0">
                <a:latin typeface="Arial Narrow" panose="020B0606020202030204" pitchFamily="34" charset="0"/>
              </a:rPr>
              <a:t>regional landfills.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Currently, we understand that </a:t>
            </a:r>
            <a:r>
              <a:rPr lang="en-US" sz="1600" dirty="0" smtClean="0">
                <a:latin typeface="Arial Narrow" panose="020B0606020202030204" pitchFamily="34" charset="0"/>
              </a:rPr>
              <a:t>the solid waste from approximately </a:t>
            </a:r>
            <a:r>
              <a:rPr lang="en-US" sz="1600" dirty="0">
                <a:latin typeface="Arial Narrow" panose="020B0606020202030204" pitchFamily="34" charset="0"/>
              </a:rPr>
              <a:t>25 </a:t>
            </a:r>
            <a:r>
              <a:rPr lang="en-US" sz="1600" dirty="0" smtClean="0">
                <a:latin typeface="Arial Narrow" panose="020B0606020202030204" pitchFamily="34" charset="0"/>
              </a:rPr>
              <a:t>municipalities is </a:t>
            </a:r>
            <a:r>
              <a:rPr lang="en-US" sz="1600" dirty="0">
                <a:latin typeface="Arial Narrow" panose="020B0606020202030204" pitchFamily="34" charset="0"/>
              </a:rPr>
              <a:t>being </a:t>
            </a:r>
            <a:r>
              <a:rPr lang="en-US" sz="1600" dirty="0" smtClean="0">
                <a:latin typeface="Arial Narrow" panose="020B0606020202030204" pitchFamily="34" charset="0"/>
              </a:rPr>
              <a:t>disposed in </a:t>
            </a:r>
            <a:r>
              <a:rPr lang="en-US" sz="1600" dirty="0">
                <a:latin typeface="Arial Narrow" panose="020B0606020202030204" pitchFamily="34" charset="0"/>
              </a:rPr>
              <a:t>the San Angelo landfill.  The City’s budget shows that the landfill is </a:t>
            </a:r>
            <a:r>
              <a:rPr lang="en-US" sz="1600" dirty="0" smtClean="0">
                <a:latin typeface="Arial Narrow" panose="020B0606020202030204" pitchFamily="34" charset="0"/>
              </a:rPr>
              <a:t>not profitable for the City and is not </a:t>
            </a:r>
            <a:r>
              <a:rPr lang="en-US" sz="1600" dirty="0">
                <a:latin typeface="Arial Narrow" panose="020B0606020202030204" pitchFamily="34" charset="0"/>
              </a:rPr>
              <a:t>generating adequate revenues to pay for the City’s future financial landfill </a:t>
            </a:r>
            <a:r>
              <a:rPr lang="en-US" sz="1600" dirty="0" smtClean="0">
                <a:latin typeface="Arial Narrow" panose="020B0606020202030204" pitchFamily="34" charset="0"/>
              </a:rPr>
              <a:t>obligations.</a:t>
            </a:r>
            <a:endParaRPr lang="en-US" sz="1600" dirty="0">
              <a:latin typeface="Arial Narrow" panose="020B0606020202030204" pitchFamily="34" charset="0"/>
            </a:endParaRP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According to the City budget for 2013, the landfill is budgeted to break even and not add revenues to the Solid Waste Enterprise Fund. </a:t>
            </a:r>
            <a:endParaRPr lang="en-US" sz="1600" dirty="0" smtClean="0">
              <a:latin typeface="Arial Narrow" panose="020B0606020202030204" pitchFamily="34" charset="0"/>
            </a:endParaRP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We believe the City of San Angelo needs to generate landfill revenues to pay for </a:t>
            </a:r>
            <a:r>
              <a:rPr lang="en-US" sz="1600" dirty="0" smtClean="0">
                <a:latin typeface="Arial Narrow" panose="020B0606020202030204" pitchFamily="34" charset="0"/>
              </a:rPr>
              <a:t>the future operation, permit maintenance, expansion, closure, post closure cost and mitigation obligations, </a:t>
            </a:r>
            <a:r>
              <a:rPr lang="en-US" sz="1600" dirty="0">
                <a:latin typeface="Arial Narrow" panose="020B0606020202030204" pitchFamily="34" charset="0"/>
              </a:rPr>
              <a:t>and </a:t>
            </a:r>
            <a:r>
              <a:rPr lang="en-US" sz="1600" dirty="0" smtClean="0">
                <a:latin typeface="Arial Narrow" panose="020B0606020202030204" pitchFamily="34" charset="0"/>
              </a:rPr>
              <a:t>to have </a:t>
            </a:r>
            <a:r>
              <a:rPr lang="en-US" sz="1600" dirty="0">
                <a:latin typeface="Arial Narrow" panose="020B0606020202030204" pitchFamily="34" charset="0"/>
              </a:rPr>
              <a:t>a return </a:t>
            </a:r>
            <a:r>
              <a:rPr lang="en-US" sz="1600" dirty="0" smtClean="0">
                <a:latin typeface="Arial Narrow" panose="020B0606020202030204" pitchFamily="34" charset="0"/>
              </a:rPr>
              <a:t>on its risk and investment.</a:t>
            </a:r>
          </a:p>
          <a:p>
            <a:pPr marL="285750" indent="-285750">
              <a:buFont typeface="Arial" panose="020B0604020202020204" pitchFamily="34" charset="0"/>
              <a:buChar char="•"/>
            </a:pPr>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The continued extension of the Trash Away/Republic contract has resulted in the City’s </a:t>
            </a:r>
            <a:r>
              <a:rPr lang="en-US" sz="1600" dirty="0">
                <a:latin typeface="Arial Narrow" panose="020B0606020202030204" pitchFamily="34" charset="0"/>
              </a:rPr>
              <a:t>landfill </a:t>
            </a:r>
            <a:r>
              <a:rPr lang="en-US" sz="1600" dirty="0" smtClean="0">
                <a:latin typeface="Arial Narrow" panose="020B0606020202030204" pitchFamily="34" charset="0"/>
              </a:rPr>
              <a:t>becoming </a:t>
            </a:r>
            <a:r>
              <a:rPr lang="en-US" sz="1600" dirty="0">
                <a:latin typeface="Arial Narrow" panose="020B0606020202030204" pitchFamily="34" charset="0"/>
              </a:rPr>
              <a:t>a major </a:t>
            </a:r>
            <a:r>
              <a:rPr lang="en-US" sz="1600" dirty="0" smtClean="0">
                <a:latin typeface="Arial Narrow" panose="020B0606020202030204" pitchFamily="34" charset="0"/>
              </a:rPr>
              <a:t>liability </a:t>
            </a:r>
            <a:r>
              <a:rPr lang="en-US" sz="1600" dirty="0">
                <a:latin typeface="Arial Narrow" panose="020B0606020202030204" pitchFamily="34" charset="0"/>
              </a:rPr>
              <a:t>for the </a:t>
            </a:r>
            <a:r>
              <a:rPr lang="en-US" sz="1600" dirty="0" smtClean="0">
                <a:latin typeface="Arial Narrow" panose="020B0606020202030204" pitchFamily="34" charset="0"/>
              </a:rPr>
              <a:t>City, which needs to be managed as a profit center for the City, fully capable of covering 125% of its operations, future expansion and remediation expenses.  Under a dramatically different contract, the landfill could be a major asset for the City.</a:t>
            </a:r>
          </a:p>
          <a:p>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TDS has the experience and the resources available to permit a new or expanded landfill near San Angelo and purchase all necessary trucks, containers and equipment for the task.</a:t>
            </a:r>
            <a:endParaRPr lang="en-US" sz="1600" dirty="0"/>
          </a:p>
        </p:txBody>
      </p:sp>
      <p:sp>
        <p:nvSpPr>
          <p:cNvPr id="2" name="Slide Number Placeholder 1"/>
          <p:cNvSpPr>
            <a:spLocks noGrp="1"/>
          </p:cNvSpPr>
          <p:nvPr>
            <p:ph type="sldNum" sz="quarter" idx="12"/>
          </p:nvPr>
        </p:nvSpPr>
        <p:spPr/>
        <p:txBody>
          <a:bodyPr/>
          <a:lstStyle/>
          <a:p>
            <a:fld id="{0FD2793D-FFA1-400D-93E2-202C6AD7B0A1}" type="slidenum">
              <a:rPr lang="en-US" smtClean="0"/>
              <a:t>6</a:t>
            </a:fld>
            <a:endParaRPr lang="en-US"/>
          </a:p>
        </p:txBody>
      </p:sp>
    </p:spTree>
    <p:extLst>
      <p:ext uri="{BB962C8B-B14F-4D97-AF65-F5344CB8AC3E}">
        <p14:creationId xmlns:p14="http://schemas.microsoft.com/office/powerpoint/2010/main" val="1363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Things to Consider for New Contract</a:t>
            </a:r>
            <a:endParaRPr lang="en-US" dirty="0">
              <a:solidFill>
                <a:srgbClr val="E4E1D4"/>
              </a:solidFill>
              <a:latin typeface="Arial Narrow"/>
              <a:cs typeface="Arial Narrow"/>
            </a:endParaRPr>
          </a:p>
        </p:txBody>
      </p:sp>
      <p:sp>
        <p:nvSpPr>
          <p:cNvPr id="7" name="TextBox 6"/>
          <p:cNvSpPr txBox="1"/>
          <p:nvPr/>
        </p:nvSpPr>
        <p:spPr>
          <a:xfrm>
            <a:off x="107245" y="57204"/>
            <a:ext cx="8641643" cy="5816977"/>
          </a:xfrm>
          <a:prstGeom prst="rect">
            <a:avLst/>
          </a:prstGeom>
          <a:noFill/>
        </p:spPr>
        <p:txBody>
          <a:bodyPr wrap="square" rtlCol="0">
            <a:spAutoFit/>
          </a:bodyPr>
          <a:lstStyle/>
          <a:p>
            <a:r>
              <a:rPr lang="en-US" b="1" u="sng" dirty="0" smtClean="0">
                <a:latin typeface="Arial Narrow" panose="020B0606020202030204" pitchFamily="34" charset="0"/>
              </a:rPr>
              <a:t>Landfill Closure and Post Closure</a:t>
            </a:r>
          </a:p>
          <a:p>
            <a:endParaRPr lang="en-US"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What </a:t>
            </a:r>
            <a:r>
              <a:rPr lang="en-US" sz="1600" dirty="0">
                <a:latin typeface="Arial Narrow" panose="020B0606020202030204" pitchFamily="34" charset="0"/>
              </a:rPr>
              <a:t>is the City’s estimate for </a:t>
            </a:r>
            <a:r>
              <a:rPr lang="en-US" sz="1600" dirty="0" smtClean="0">
                <a:latin typeface="Arial Narrow" panose="020B0606020202030204" pitchFamily="34" charset="0"/>
              </a:rPr>
              <a:t>the funds </a:t>
            </a:r>
            <a:r>
              <a:rPr lang="en-US" sz="1600" dirty="0">
                <a:latin typeface="Arial Narrow" panose="020B0606020202030204" pitchFamily="34" charset="0"/>
              </a:rPr>
              <a:t>needed for </a:t>
            </a:r>
            <a:r>
              <a:rPr lang="en-US" sz="1600" dirty="0" smtClean="0">
                <a:latin typeface="Arial Narrow" panose="020B0606020202030204" pitchFamily="34" charset="0"/>
              </a:rPr>
              <a:t>the closure </a:t>
            </a:r>
            <a:r>
              <a:rPr lang="en-US" sz="1600" dirty="0">
                <a:latin typeface="Arial Narrow" panose="020B0606020202030204" pitchFamily="34" charset="0"/>
              </a:rPr>
              <a:t>and post closure </a:t>
            </a:r>
            <a:r>
              <a:rPr lang="en-US" sz="1600" dirty="0" smtClean="0">
                <a:latin typeface="Arial Narrow" panose="020B0606020202030204" pitchFamily="34" charset="0"/>
              </a:rPr>
              <a:t>and remediation of </a:t>
            </a:r>
            <a:r>
              <a:rPr lang="en-US" sz="1600" dirty="0">
                <a:latin typeface="Arial Narrow" panose="020B0606020202030204" pitchFamily="34" charset="0"/>
              </a:rPr>
              <a:t>the </a:t>
            </a:r>
            <a:r>
              <a:rPr lang="en-US" sz="1600" dirty="0" smtClean="0">
                <a:latin typeface="Arial Narrow" panose="020B0606020202030204" pitchFamily="34" charset="0"/>
              </a:rPr>
              <a:t>City landfill, as currently permitted?  And how much does the City now have set aside?</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Current landfill life </a:t>
            </a:r>
            <a:r>
              <a:rPr lang="en-US" sz="1600" dirty="0" smtClean="0">
                <a:latin typeface="Arial Narrow" panose="020B0606020202030204" pitchFamily="34" charset="0"/>
              </a:rPr>
              <a:t>was </a:t>
            </a:r>
            <a:r>
              <a:rPr lang="en-US" sz="1600" dirty="0">
                <a:latin typeface="Arial Narrow" panose="020B0606020202030204" pitchFamily="34" charset="0"/>
              </a:rPr>
              <a:t>estimated </a:t>
            </a:r>
            <a:r>
              <a:rPr lang="en-US" sz="1600" dirty="0" smtClean="0">
                <a:latin typeface="Arial Narrow" panose="020B0606020202030204" pitchFamily="34" charset="0"/>
              </a:rPr>
              <a:t>at the end of August 2012 at </a:t>
            </a:r>
            <a:r>
              <a:rPr lang="en-US" sz="1600" dirty="0">
                <a:latin typeface="Arial Narrow" panose="020B0606020202030204" pitchFamily="34" charset="0"/>
              </a:rPr>
              <a:t>13 years; t</a:t>
            </a:r>
            <a:r>
              <a:rPr lang="en-US" sz="1600" dirty="0" smtClean="0">
                <a:latin typeface="Arial Narrow" panose="020B0606020202030204" pitchFamily="34" charset="0"/>
              </a:rPr>
              <a:t>en </a:t>
            </a:r>
            <a:r>
              <a:rPr lang="en-US" sz="1600" dirty="0">
                <a:latin typeface="Arial Narrow" panose="020B0606020202030204" pitchFamily="34" charset="0"/>
              </a:rPr>
              <a:t>years ago, </a:t>
            </a:r>
            <a:r>
              <a:rPr lang="en-US" sz="1600" dirty="0" smtClean="0">
                <a:latin typeface="Arial Narrow" panose="020B0606020202030204" pitchFamily="34" charset="0"/>
              </a:rPr>
              <a:t>staff estimated a remaining life of </a:t>
            </a:r>
            <a:r>
              <a:rPr lang="en-US" sz="1600" dirty="0">
                <a:latin typeface="Arial Narrow" panose="020B0606020202030204" pitchFamily="34" charset="0"/>
              </a:rPr>
              <a:t>41 years.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Under the Republic/Trash Away management of the City’s landfill as its regional landfill, the City </a:t>
            </a:r>
            <a:r>
              <a:rPr lang="en-US" sz="1600" dirty="0">
                <a:latin typeface="Arial Narrow" panose="020B0606020202030204" pitchFamily="34" charset="0"/>
              </a:rPr>
              <a:t>has </a:t>
            </a:r>
            <a:r>
              <a:rPr lang="en-US" sz="1600" dirty="0" smtClean="0">
                <a:latin typeface="Arial Narrow" panose="020B0606020202030204" pitchFamily="34" charset="0"/>
              </a:rPr>
              <a:t>lost an average of </a:t>
            </a:r>
            <a:r>
              <a:rPr lang="en-US" sz="1600" dirty="0">
                <a:latin typeface="Arial Narrow" panose="020B0606020202030204" pitchFamily="34" charset="0"/>
              </a:rPr>
              <a:t>2.8 years of landfill life annually over the last 10 years. If this rate </a:t>
            </a:r>
            <a:r>
              <a:rPr lang="en-US" sz="1600" dirty="0" smtClean="0">
                <a:latin typeface="Arial Narrow" panose="020B0606020202030204" pitchFamily="34" charset="0"/>
              </a:rPr>
              <a:t>of increased waste intake continues</a:t>
            </a:r>
            <a:r>
              <a:rPr lang="en-US" sz="1600" dirty="0">
                <a:latin typeface="Arial Narrow" panose="020B0606020202030204" pitchFamily="34" charset="0"/>
              </a:rPr>
              <a:t>, the City </a:t>
            </a:r>
            <a:r>
              <a:rPr lang="en-US" sz="1600" dirty="0" smtClean="0">
                <a:latin typeface="Arial Narrow" panose="020B0606020202030204" pitchFamily="34" charset="0"/>
              </a:rPr>
              <a:t>landfill could be filled within the next 5 years.  </a:t>
            </a:r>
          </a:p>
          <a:p>
            <a:endParaRPr lang="en-US" sz="1600" dirty="0" smtClean="0">
              <a:latin typeface="Arial Narrow" panose="020B0606020202030204" pitchFamily="34" charset="0"/>
            </a:endParaRPr>
          </a:p>
          <a:p>
            <a:r>
              <a:rPr lang="en-US" sz="1600" b="1" u="sng" dirty="0" smtClean="0">
                <a:latin typeface="Arial Narrow" panose="020B0606020202030204" pitchFamily="34" charset="0"/>
              </a:rPr>
              <a:t>An Existing Landfill Expansion or a New Landfill</a:t>
            </a:r>
            <a:endParaRPr lang="en-US" sz="1600" b="1" u="sng"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What </a:t>
            </a:r>
            <a:r>
              <a:rPr lang="en-US" sz="1600" dirty="0">
                <a:latin typeface="Arial Narrow" panose="020B0606020202030204" pitchFamily="34" charset="0"/>
              </a:rPr>
              <a:t>is the estimated cost for future </a:t>
            </a:r>
            <a:r>
              <a:rPr lang="en-US" sz="1600" dirty="0" smtClean="0">
                <a:latin typeface="Arial Narrow" panose="020B0606020202030204" pitchFamily="34" charset="0"/>
              </a:rPr>
              <a:t>permitting to expand the landfill and/or to permit a new landfill, and how will the City pay for it?</a:t>
            </a:r>
          </a:p>
          <a:p>
            <a:pPr marL="285750" indent="-285750">
              <a:buFont typeface="Arial" panose="020B0604020202020204" pitchFamily="34" charset="0"/>
              <a:buChar char="•"/>
            </a:pPr>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Will the City Council continue a 5 year term on its waste collection and landfill operations contract with no responsibility on its contractor to help the City amend the existing City landfill permit for an extension of the operating life of the landfill?  Or, will the City </a:t>
            </a:r>
            <a:r>
              <a:rPr lang="en-US" sz="1600" dirty="0">
                <a:latin typeface="Arial Narrow" panose="020B0606020202030204" pitchFamily="34" charset="0"/>
              </a:rPr>
              <a:t>C</a:t>
            </a:r>
            <a:r>
              <a:rPr lang="en-US" sz="1600" dirty="0" smtClean="0">
                <a:latin typeface="Arial Narrow" panose="020B0606020202030204" pitchFamily="34" charset="0"/>
              </a:rPr>
              <a:t>ouncil direct staff to seek proposals through an RFP process to manage the City owned landfill under a life-of-site long term contract that requires the contractor to help the City expand the landfill through a permit amendment, or to permit a new landfill on land the City currently owns across the street from the existing landfill?</a:t>
            </a:r>
            <a:endParaRPr lang="en-US" sz="1600" dirty="0">
              <a:latin typeface="Arial Narrow" panose="020B0606020202030204" pitchFamily="34" charset="0"/>
            </a:endParaRPr>
          </a:p>
          <a:p>
            <a:pPr marL="457200" indent="-457200">
              <a:buFont typeface="Arial" pitchFamily="34" charset="0"/>
              <a:buChar char="•"/>
            </a:pPr>
            <a:endParaRPr lang="en-US" sz="1600" dirty="0"/>
          </a:p>
        </p:txBody>
      </p:sp>
      <p:sp>
        <p:nvSpPr>
          <p:cNvPr id="2" name="Slide Number Placeholder 1"/>
          <p:cNvSpPr>
            <a:spLocks noGrp="1"/>
          </p:cNvSpPr>
          <p:nvPr>
            <p:ph type="sldNum" sz="quarter" idx="12"/>
          </p:nvPr>
        </p:nvSpPr>
        <p:spPr/>
        <p:txBody>
          <a:bodyPr/>
          <a:lstStyle/>
          <a:p>
            <a:fld id="{0FD2793D-FFA1-400D-93E2-202C6AD7B0A1}" type="slidenum">
              <a:rPr lang="en-US" smtClean="0"/>
              <a:t>7</a:t>
            </a:fld>
            <a:endParaRPr lang="en-US"/>
          </a:p>
        </p:txBody>
      </p:sp>
    </p:spTree>
    <p:extLst>
      <p:ext uri="{BB962C8B-B14F-4D97-AF65-F5344CB8AC3E}">
        <p14:creationId xmlns:p14="http://schemas.microsoft.com/office/powerpoint/2010/main" val="136732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DS-GV_Slideshow-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TDS Plan for San Angelo</a:t>
            </a:r>
            <a:endParaRPr lang="en-US" dirty="0">
              <a:solidFill>
                <a:srgbClr val="E4E1D4"/>
              </a:solidFill>
              <a:latin typeface="Arial Narrow"/>
              <a:cs typeface="Arial Narrow"/>
            </a:endParaRPr>
          </a:p>
        </p:txBody>
      </p:sp>
      <p:sp>
        <p:nvSpPr>
          <p:cNvPr id="7" name="TextBox 6"/>
          <p:cNvSpPr txBox="1"/>
          <p:nvPr/>
        </p:nvSpPr>
        <p:spPr>
          <a:xfrm>
            <a:off x="141112" y="171696"/>
            <a:ext cx="8641643" cy="6140142"/>
          </a:xfrm>
          <a:prstGeom prst="rect">
            <a:avLst/>
          </a:prstGeom>
          <a:noFill/>
        </p:spPr>
        <p:txBody>
          <a:bodyPr wrap="square" rtlCol="0">
            <a:spAutoFit/>
          </a:bodyPr>
          <a:lstStyle/>
          <a:p>
            <a:r>
              <a:rPr lang="en-US" sz="1600" b="1" u="sng" dirty="0" smtClean="0">
                <a:latin typeface="Arial Narrow" panose="020B0606020202030204" pitchFamily="34" charset="0"/>
              </a:rPr>
              <a:t>In San Angelo, TDS would like to present an RFP response for:</a:t>
            </a:r>
          </a:p>
          <a:p>
            <a:pPr marL="742950" lvl="1" indent="-285750">
              <a:buFont typeface="Arial" pitchFamily="34" charset="0"/>
              <a:buChar char="•"/>
            </a:pPr>
            <a:r>
              <a:rPr lang="en-US" sz="1500" dirty="0" smtClean="0">
                <a:latin typeface="Arial Narrow" panose="020B0606020202030204" pitchFamily="34" charset="0"/>
              </a:rPr>
              <a:t>Residential </a:t>
            </a:r>
            <a:r>
              <a:rPr lang="en-US" sz="1500" dirty="0">
                <a:latin typeface="Arial Narrow" panose="020B0606020202030204" pitchFamily="34" charset="0"/>
              </a:rPr>
              <a:t>and commercial </a:t>
            </a:r>
            <a:r>
              <a:rPr lang="en-US" sz="1500" dirty="0" smtClean="0">
                <a:latin typeface="Arial Narrow" panose="020B0606020202030204" pitchFamily="34" charset="0"/>
              </a:rPr>
              <a:t>solid waste collection and Single </a:t>
            </a:r>
            <a:r>
              <a:rPr lang="en-US" sz="1500" dirty="0">
                <a:latin typeface="Arial Narrow" panose="020B0606020202030204" pitchFamily="34" charset="0"/>
              </a:rPr>
              <a:t>S</a:t>
            </a:r>
            <a:r>
              <a:rPr lang="en-US" sz="1500" dirty="0" smtClean="0">
                <a:latin typeface="Arial Narrow" panose="020B0606020202030204" pitchFamily="34" charset="0"/>
              </a:rPr>
              <a:t>tream recycling with several options, including one that does not increase the current residential rate.</a:t>
            </a:r>
            <a:endParaRPr lang="en-US" sz="1500" dirty="0">
              <a:latin typeface="Arial Narrow" panose="020B0606020202030204" pitchFamily="34" charset="0"/>
            </a:endParaRPr>
          </a:p>
          <a:p>
            <a:pPr lvl="1"/>
            <a:endParaRPr lang="en-US" sz="1500" dirty="0">
              <a:latin typeface="Arial Narrow" panose="020B0606020202030204" pitchFamily="34" charset="0"/>
            </a:endParaRPr>
          </a:p>
          <a:p>
            <a:pPr marL="742950" lvl="1" indent="-285750">
              <a:buFont typeface="Arial" pitchFamily="34" charset="0"/>
              <a:buChar char="•"/>
            </a:pPr>
            <a:r>
              <a:rPr lang="en-US" sz="1500" dirty="0">
                <a:latin typeface="Arial Narrow" panose="020B0606020202030204" pitchFamily="34" charset="0"/>
              </a:rPr>
              <a:t>Single Stream </a:t>
            </a:r>
            <a:r>
              <a:rPr lang="en-US" sz="1500" dirty="0" smtClean="0">
                <a:latin typeface="Arial Narrow" panose="020B0606020202030204" pitchFamily="34" charset="0"/>
              </a:rPr>
              <a:t>recycling </a:t>
            </a:r>
            <a:r>
              <a:rPr lang="en-US" sz="1500" dirty="0">
                <a:latin typeface="Arial Narrow" panose="020B0606020202030204" pitchFamily="34" charset="0"/>
              </a:rPr>
              <a:t>options for all Residents and Commercial </a:t>
            </a:r>
            <a:r>
              <a:rPr lang="en-US" sz="1500" dirty="0" smtClean="0">
                <a:latin typeface="Arial Narrow" panose="020B0606020202030204" pitchFamily="34" charset="0"/>
              </a:rPr>
              <a:t>businesses.</a:t>
            </a:r>
            <a:endParaRPr lang="en-US" sz="1500" dirty="0">
              <a:latin typeface="Arial Narrow" panose="020B0606020202030204" pitchFamily="34" charset="0"/>
            </a:endParaRPr>
          </a:p>
          <a:p>
            <a:pPr lvl="1"/>
            <a:r>
              <a:rPr lang="en-US" sz="1500" dirty="0">
                <a:latin typeface="Arial Narrow" panose="020B0606020202030204" pitchFamily="34" charset="0"/>
              </a:rPr>
              <a:t> </a:t>
            </a:r>
          </a:p>
          <a:p>
            <a:pPr marL="742950" lvl="1" indent="-285750">
              <a:buFont typeface="Arial" pitchFamily="34" charset="0"/>
              <a:buChar char="•"/>
            </a:pPr>
            <a:r>
              <a:rPr lang="en-US" sz="1500" dirty="0">
                <a:latin typeface="Arial Narrow" panose="020B0606020202030204" pitchFamily="34" charset="0"/>
              </a:rPr>
              <a:t>Increased revenue stream for the City </a:t>
            </a:r>
            <a:r>
              <a:rPr lang="en-US" sz="1500" dirty="0" smtClean="0">
                <a:latin typeface="Arial Narrow" panose="020B0606020202030204" pitchFamily="34" charset="0"/>
              </a:rPr>
              <a:t>by significantly altering </a:t>
            </a:r>
            <a:r>
              <a:rPr lang="en-US" sz="1500" dirty="0">
                <a:latin typeface="Arial Narrow" panose="020B0606020202030204" pitchFamily="34" charset="0"/>
              </a:rPr>
              <a:t>the landfill management section of the </a:t>
            </a:r>
            <a:r>
              <a:rPr lang="en-US" sz="1500" dirty="0" smtClean="0">
                <a:latin typeface="Arial Narrow" panose="020B0606020202030204" pitchFamily="34" charset="0"/>
              </a:rPr>
              <a:t>contract.</a:t>
            </a:r>
            <a:endParaRPr lang="en-US" sz="1500" dirty="0">
              <a:latin typeface="Arial Narrow" panose="020B0606020202030204" pitchFamily="34" charset="0"/>
            </a:endParaRPr>
          </a:p>
          <a:p>
            <a:pPr lvl="1"/>
            <a:endParaRPr lang="en-US" sz="1500" dirty="0">
              <a:latin typeface="Arial Narrow" panose="020B0606020202030204" pitchFamily="34" charset="0"/>
            </a:endParaRPr>
          </a:p>
          <a:p>
            <a:pPr marL="742950" lvl="1" indent="-285750">
              <a:buFont typeface="Arial" pitchFamily="34" charset="0"/>
              <a:buChar char="•"/>
            </a:pPr>
            <a:r>
              <a:rPr lang="en-US" sz="1500" dirty="0">
                <a:latin typeface="Arial Narrow" panose="020B0606020202030204" pitchFamily="34" charset="0"/>
              </a:rPr>
              <a:t>Increased efficiencies </a:t>
            </a:r>
            <a:r>
              <a:rPr lang="en-US" sz="1500" dirty="0" smtClean="0">
                <a:latin typeface="Arial Narrow" panose="020B0606020202030204" pitchFamily="34" charset="0"/>
              </a:rPr>
              <a:t>in the design and management of the City landfill to </a:t>
            </a:r>
            <a:r>
              <a:rPr lang="en-US" sz="1500" dirty="0">
                <a:latin typeface="Arial Narrow" panose="020B0606020202030204" pitchFamily="34" charset="0"/>
              </a:rPr>
              <a:t>extend the life of </a:t>
            </a:r>
            <a:r>
              <a:rPr lang="en-US" sz="1500" dirty="0" smtClean="0">
                <a:latin typeface="Arial Narrow" panose="020B0606020202030204" pitchFamily="34" charset="0"/>
              </a:rPr>
              <a:t>the landfill and the addition of an on-site composting and recycling operation.</a:t>
            </a:r>
            <a:endParaRPr lang="en-US" sz="1500" dirty="0">
              <a:latin typeface="Arial Narrow" panose="020B0606020202030204" pitchFamily="34" charset="0"/>
            </a:endParaRPr>
          </a:p>
          <a:p>
            <a:pPr lvl="1"/>
            <a:endParaRPr lang="en-US" sz="1500" dirty="0">
              <a:latin typeface="Arial Narrow" panose="020B0606020202030204" pitchFamily="34" charset="0"/>
            </a:endParaRPr>
          </a:p>
          <a:p>
            <a:pPr marL="742950" lvl="1" indent="-285750">
              <a:buFont typeface="Arial" pitchFamily="34" charset="0"/>
              <a:buChar char="•"/>
            </a:pPr>
            <a:r>
              <a:rPr lang="en-US" sz="1500" dirty="0" smtClean="0">
                <a:latin typeface="Arial Narrow" panose="020B0606020202030204" pitchFamily="34" charset="0"/>
              </a:rPr>
              <a:t>Establishing </a:t>
            </a:r>
            <a:r>
              <a:rPr lang="en-US" sz="1500" dirty="0">
                <a:latin typeface="Arial Narrow" panose="020B0606020202030204" pitchFamily="34" charset="0"/>
              </a:rPr>
              <a:t>school recycling </a:t>
            </a:r>
            <a:r>
              <a:rPr lang="en-US" sz="1500" dirty="0" smtClean="0">
                <a:latin typeface="Arial Narrow" panose="020B0606020202030204" pitchFamily="34" charset="0"/>
              </a:rPr>
              <a:t>and school food-waste composting programs, and an education program for residential and business participants.</a:t>
            </a:r>
          </a:p>
          <a:p>
            <a:pPr lvl="1"/>
            <a:endParaRPr lang="en-US" sz="1500" dirty="0" smtClean="0">
              <a:latin typeface="Arial Narrow" panose="020B0606020202030204" pitchFamily="34" charset="0"/>
            </a:endParaRPr>
          </a:p>
          <a:p>
            <a:pPr marL="742950" lvl="1" indent="-285750">
              <a:buFont typeface="Arial" pitchFamily="34" charset="0"/>
              <a:buChar char="•"/>
            </a:pPr>
            <a:r>
              <a:rPr lang="en-US" sz="1500" dirty="0">
                <a:latin typeface="Arial Narrow" panose="020B0606020202030204" pitchFamily="34" charset="0"/>
              </a:rPr>
              <a:t>Job creation – hiring local drivers and support employees, including </a:t>
            </a:r>
            <a:r>
              <a:rPr lang="en-US" sz="1500" dirty="0" smtClean="0">
                <a:latin typeface="Arial Narrow" panose="020B0606020202030204" pitchFamily="34" charset="0"/>
              </a:rPr>
              <a:t>drivers and maintenance personnel potentially displaced by a change of the contractors.</a:t>
            </a:r>
            <a:endParaRPr lang="en-US" sz="1500" dirty="0">
              <a:latin typeface="Arial Narrow" panose="020B0606020202030204" pitchFamily="34" charset="0"/>
            </a:endParaRPr>
          </a:p>
          <a:p>
            <a:pPr lvl="1"/>
            <a:endParaRPr lang="en-US" sz="1500" dirty="0">
              <a:latin typeface="Arial Narrow" panose="020B0606020202030204" pitchFamily="34" charset="0"/>
            </a:endParaRPr>
          </a:p>
          <a:p>
            <a:pPr marL="742950" lvl="1" indent="-285750">
              <a:buFont typeface="Arial" pitchFamily="34" charset="0"/>
              <a:buChar char="•"/>
            </a:pPr>
            <a:r>
              <a:rPr lang="en-US" sz="1500" dirty="0">
                <a:latin typeface="Arial Narrow" panose="020B0606020202030204" pitchFamily="34" charset="0"/>
              </a:rPr>
              <a:t>Potential long term lease of the City’s </a:t>
            </a:r>
            <a:r>
              <a:rPr lang="en-US" sz="1500" dirty="0" smtClean="0">
                <a:latin typeface="Arial Narrow" panose="020B0606020202030204" pitchFamily="34" charset="0"/>
              </a:rPr>
              <a:t>landfill.</a:t>
            </a:r>
            <a:endParaRPr lang="en-US" sz="1500" dirty="0">
              <a:latin typeface="Arial Narrow" panose="020B0606020202030204" pitchFamily="34" charset="0"/>
            </a:endParaRPr>
          </a:p>
          <a:p>
            <a:pPr marL="742950" lvl="1" indent="-285750">
              <a:buFont typeface="Arial" pitchFamily="34" charset="0"/>
              <a:buChar char="•"/>
            </a:pPr>
            <a:endParaRPr lang="en-US" sz="1500" dirty="0">
              <a:latin typeface="Arial Narrow" panose="020B0606020202030204" pitchFamily="34" charset="0"/>
            </a:endParaRPr>
          </a:p>
          <a:p>
            <a:pPr marL="742950" lvl="1" indent="-285750">
              <a:buFont typeface="Arial" pitchFamily="34" charset="0"/>
              <a:buChar char="•"/>
            </a:pPr>
            <a:r>
              <a:rPr lang="en-US" sz="1500" dirty="0">
                <a:latin typeface="Arial Narrow" panose="020B0606020202030204" pitchFamily="34" charset="0"/>
              </a:rPr>
              <a:t>TDS will support local economy by buying locally, as Acme Iron &amp; Metal/</a:t>
            </a:r>
            <a:r>
              <a:rPr lang="en-US" sz="1500" dirty="0" err="1">
                <a:latin typeface="Arial Narrow" panose="020B0606020202030204" pitchFamily="34" charset="0"/>
              </a:rPr>
              <a:t>Txalloy</a:t>
            </a:r>
            <a:r>
              <a:rPr lang="en-US" sz="1500" dirty="0">
                <a:latin typeface="Arial Narrow" panose="020B0606020202030204" pitchFamily="34" charset="0"/>
              </a:rPr>
              <a:t>, Inc. has done for 62 </a:t>
            </a:r>
            <a:r>
              <a:rPr lang="en-US" sz="1500" dirty="0" smtClean="0">
                <a:latin typeface="Arial Narrow" panose="020B0606020202030204" pitchFamily="34" charset="0"/>
              </a:rPr>
              <a:t>years.</a:t>
            </a:r>
            <a:endParaRPr lang="en-US" sz="1500" dirty="0">
              <a:latin typeface="Arial Narrow" panose="020B0606020202030204" pitchFamily="34" charset="0"/>
            </a:endParaRPr>
          </a:p>
          <a:p>
            <a:pPr lvl="1"/>
            <a:r>
              <a:rPr lang="en-US" sz="1500" dirty="0">
                <a:latin typeface="Arial Narrow" panose="020B0606020202030204" pitchFamily="34" charset="0"/>
              </a:rPr>
              <a:t>.</a:t>
            </a:r>
          </a:p>
          <a:p>
            <a:pPr marL="742950" lvl="1" indent="-285750">
              <a:buFont typeface="Arial" pitchFamily="34" charset="0"/>
              <a:buChar char="•"/>
            </a:pPr>
            <a:r>
              <a:rPr lang="en-US" sz="1500" dirty="0">
                <a:latin typeface="Arial Narrow" panose="020B0606020202030204" pitchFamily="34" charset="0"/>
              </a:rPr>
              <a:t>TDS will establish a stand alone office, maintenance and equipment storage facility, and would like to have a grinding and compost operation on </a:t>
            </a:r>
            <a:r>
              <a:rPr lang="en-US" sz="1500" dirty="0" smtClean="0">
                <a:latin typeface="Arial Narrow" panose="020B0606020202030204" pitchFamily="34" charset="0"/>
              </a:rPr>
              <a:t>the landfill </a:t>
            </a:r>
            <a:r>
              <a:rPr lang="en-US" sz="1500" dirty="0">
                <a:latin typeface="Arial Narrow" panose="020B0606020202030204" pitchFamily="34" charset="0"/>
              </a:rPr>
              <a:t>site. </a:t>
            </a:r>
            <a:endParaRPr lang="en-US" sz="1600" dirty="0"/>
          </a:p>
          <a:p>
            <a:pPr lvl="1"/>
            <a:endParaRPr lang="en-US" sz="1500" dirty="0">
              <a:latin typeface="Arial Narrow" panose="020B0606020202030204" pitchFamily="34" charset="0"/>
            </a:endParaRPr>
          </a:p>
          <a:p>
            <a:pPr marL="457200" indent="-457200">
              <a:buFont typeface="Arial" pitchFamily="34" charset="0"/>
              <a:buChar char="•"/>
            </a:pPr>
            <a:endParaRPr lang="en-US" sz="1600" dirty="0"/>
          </a:p>
          <a:p>
            <a:pPr marL="457200" indent="-457200">
              <a:buFont typeface="Arial" pitchFamily="34" charset="0"/>
              <a:buChar char="•"/>
            </a:pPr>
            <a:endParaRPr lang="en-US" sz="1600" dirty="0"/>
          </a:p>
        </p:txBody>
      </p:sp>
      <p:sp>
        <p:nvSpPr>
          <p:cNvPr id="2" name="Slide Number Placeholder 1"/>
          <p:cNvSpPr>
            <a:spLocks noGrp="1"/>
          </p:cNvSpPr>
          <p:nvPr>
            <p:ph type="sldNum" sz="quarter" idx="12"/>
          </p:nvPr>
        </p:nvSpPr>
        <p:spPr/>
        <p:txBody>
          <a:bodyPr/>
          <a:lstStyle/>
          <a:p>
            <a:fld id="{0FD2793D-FFA1-400D-93E2-202C6AD7B0A1}" type="slidenum">
              <a:rPr lang="en-US" smtClean="0"/>
              <a:t>8</a:t>
            </a:fld>
            <a:endParaRPr lang="en-US"/>
          </a:p>
        </p:txBody>
      </p:sp>
    </p:spTree>
    <p:extLst>
      <p:ext uri="{BB962C8B-B14F-4D97-AF65-F5344CB8AC3E}">
        <p14:creationId xmlns:p14="http://schemas.microsoft.com/office/powerpoint/2010/main" val="221307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S-GV_Slideshow-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0" y="58674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E4E1D4"/>
                </a:solidFill>
                <a:latin typeface="Arial Narrow"/>
                <a:cs typeface="Arial Narrow"/>
              </a:rPr>
              <a:t>Single Stream Recycling</a:t>
            </a:r>
            <a:endParaRPr lang="en-US" dirty="0">
              <a:solidFill>
                <a:srgbClr val="E4E1D4"/>
              </a:solidFill>
              <a:latin typeface="Arial Narrow"/>
              <a:cs typeface="Arial Narrow"/>
            </a:endParaRPr>
          </a:p>
        </p:txBody>
      </p:sp>
      <p:sp>
        <p:nvSpPr>
          <p:cNvPr id="2" name="TextBox 1"/>
          <p:cNvSpPr txBox="1"/>
          <p:nvPr/>
        </p:nvSpPr>
        <p:spPr>
          <a:xfrm>
            <a:off x="314739" y="355178"/>
            <a:ext cx="8092281" cy="3293209"/>
          </a:xfrm>
          <a:prstGeom prst="rect">
            <a:avLst/>
          </a:prstGeom>
          <a:noFill/>
        </p:spPr>
        <p:txBody>
          <a:bodyPr wrap="square" rtlCol="0">
            <a:spAutoFit/>
          </a:bodyPr>
          <a:lstStyle/>
          <a:p>
            <a:r>
              <a:rPr lang="en-US" sz="1600" dirty="0" smtClean="0">
                <a:latin typeface="Arial Narrow" panose="020B0606020202030204" pitchFamily="34" charset="0"/>
              </a:rPr>
              <a:t>TDS will work with local recycling facility, Butts Recycling, on what they can handle and, as necessary, will bring the remaining recyclables to the TDS MRF in Austin, until a MRF is justified in San Angelo.</a:t>
            </a:r>
          </a:p>
          <a:p>
            <a:endParaRPr lang="en-US" sz="1600" dirty="0" smtClean="0">
              <a:latin typeface="Arial Narrow" panose="020B0606020202030204" pitchFamily="34" charset="0"/>
            </a:endParaRPr>
          </a:p>
          <a:p>
            <a:r>
              <a:rPr lang="en-US" sz="1600" dirty="0" smtClean="0">
                <a:latin typeface="Arial Narrow" panose="020B0606020202030204" pitchFamily="34" charset="0"/>
              </a:rPr>
              <a:t>Single Stream </a:t>
            </a:r>
            <a:r>
              <a:rPr lang="en-US" sz="1600" dirty="0">
                <a:latin typeface="Arial Narrow" panose="020B0606020202030204" pitchFamily="34" charset="0"/>
              </a:rPr>
              <a:t>r</a:t>
            </a:r>
            <a:r>
              <a:rPr lang="en-US" sz="1600" dirty="0" smtClean="0">
                <a:latin typeface="Arial Narrow" panose="020B0606020202030204" pitchFamily="34" charset="0"/>
              </a:rPr>
              <a:t>ecycling </a:t>
            </a:r>
            <a:r>
              <a:rPr lang="en-US" sz="1600" dirty="0">
                <a:latin typeface="Arial Narrow" panose="020B0606020202030204" pitchFamily="34" charset="0"/>
              </a:rPr>
              <a:t>o</a:t>
            </a:r>
            <a:r>
              <a:rPr lang="en-US" sz="1600" dirty="0" smtClean="0">
                <a:latin typeface="Arial Narrow" panose="020B0606020202030204" pitchFamily="34" charset="0"/>
              </a:rPr>
              <a:t>ption items will include:</a:t>
            </a:r>
          </a:p>
          <a:p>
            <a:pPr marL="285750" indent="-285750">
              <a:buFont typeface="Arial" panose="020B0604020202020204" pitchFamily="34" charset="0"/>
              <a:buChar char="•"/>
            </a:pPr>
            <a:r>
              <a:rPr lang="en-US" sz="1600" dirty="0" smtClean="0">
                <a:latin typeface="Arial Narrow" panose="020B0606020202030204" pitchFamily="34" charset="0"/>
              </a:rPr>
              <a:t>Paper</a:t>
            </a:r>
          </a:p>
          <a:p>
            <a:pPr marL="285750" indent="-285750">
              <a:buFont typeface="Arial" panose="020B0604020202020204" pitchFamily="34" charset="0"/>
              <a:buChar char="•"/>
            </a:pPr>
            <a:r>
              <a:rPr lang="en-US" sz="1600" dirty="0" smtClean="0">
                <a:latin typeface="Arial Narrow" panose="020B0606020202030204" pitchFamily="34" charset="0"/>
              </a:rPr>
              <a:t>Cardboard/Boxboard</a:t>
            </a:r>
          </a:p>
          <a:p>
            <a:pPr marL="285750" indent="-285750">
              <a:buFont typeface="Arial" panose="020B0604020202020204" pitchFamily="34" charset="0"/>
              <a:buChar char="•"/>
            </a:pPr>
            <a:r>
              <a:rPr lang="en-US" sz="1600" dirty="0" smtClean="0">
                <a:latin typeface="Arial Narrow" panose="020B0606020202030204" pitchFamily="34" charset="0"/>
              </a:rPr>
              <a:t>Plastic Containers (1-7)</a:t>
            </a:r>
          </a:p>
          <a:p>
            <a:pPr marL="285750" indent="-285750">
              <a:buFont typeface="Arial" panose="020B0604020202020204" pitchFamily="34" charset="0"/>
              <a:buChar char="•"/>
            </a:pPr>
            <a:r>
              <a:rPr lang="en-US" sz="1600" dirty="0" smtClean="0">
                <a:latin typeface="Arial Narrow" panose="020B0606020202030204" pitchFamily="34" charset="0"/>
              </a:rPr>
              <a:t>Metal Items</a:t>
            </a:r>
          </a:p>
          <a:p>
            <a:pPr marL="285750" indent="-285750">
              <a:buFont typeface="Arial" panose="020B0604020202020204" pitchFamily="34" charset="0"/>
              <a:buChar char="•"/>
            </a:pPr>
            <a:r>
              <a:rPr lang="en-US" sz="1600" dirty="0" smtClean="0">
                <a:latin typeface="Arial Narrow" panose="020B0606020202030204" pitchFamily="34" charset="0"/>
              </a:rPr>
              <a:t>Aluminum and Steel cans</a:t>
            </a:r>
          </a:p>
          <a:p>
            <a:pPr marL="285750" indent="-285750">
              <a:buFont typeface="Arial" panose="020B0604020202020204" pitchFamily="34" charset="0"/>
              <a:buChar char="•"/>
            </a:pPr>
            <a:r>
              <a:rPr lang="en-US" sz="1600" dirty="0" smtClean="0">
                <a:latin typeface="Arial Narrow" panose="020B0606020202030204" pitchFamily="34" charset="0"/>
              </a:rPr>
              <a:t>Glass Containers (potentially- City choice)</a:t>
            </a:r>
          </a:p>
          <a:p>
            <a:pPr marL="285750" indent="-285750">
              <a:buFont typeface="Arial" panose="020B0604020202020204" pitchFamily="34" charset="0"/>
              <a:buChar char="•"/>
            </a:pPr>
            <a:r>
              <a:rPr lang="en-US" sz="1600" dirty="0" smtClean="0">
                <a:latin typeface="Arial Narrow" panose="020B0606020202030204" pitchFamily="34" charset="0"/>
              </a:rPr>
              <a:t>Gable Top </a:t>
            </a:r>
            <a:r>
              <a:rPr lang="en-US" sz="1600" dirty="0">
                <a:latin typeface="Arial Narrow" panose="020B0606020202030204" pitchFamily="34" charset="0"/>
              </a:rPr>
              <a:t>Containers (</a:t>
            </a:r>
            <a:r>
              <a:rPr lang="en-US" sz="1600" dirty="0" smtClean="0">
                <a:latin typeface="Arial Narrow" panose="020B0606020202030204" pitchFamily="34" charset="0"/>
              </a:rPr>
              <a:t>potentially- City choice)</a:t>
            </a:r>
          </a:p>
          <a:p>
            <a:pPr marL="285750" indent="-285750">
              <a:buFont typeface="Arial" panose="020B0604020202020204" pitchFamily="34" charset="0"/>
              <a:buChar char="•"/>
            </a:pPr>
            <a:r>
              <a:rPr lang="en-US" sz="1600" dirty="0" smtClean="0">
                <a:latin typeface="Arial Narrow" panose="020B0606020202030204" pitchFamily="34" charset="0"/>
              </a:rPr>
              <a:t>Aseptic </a:t>
            </a:r>
            <a:r>
              <a:rPr lang="en-US" sz="1600" dirty="0">
                <a:latin typeface="Arial Narrow" panose="020B0606020202030204" pitchFamily="34" charset="0"/>
              </a:rPr>
              <a:t>Containers (</a:t>
            </a:r>
            <a:r>
              <a:rPr lang="en-US" sz="1600" dirty="0" smtClean="0">
                <a:latin typeface="Arial Narrow" panose="020B0606020202030204" pitchFamily="34" charset="0"/>
              </a:rPr>
              <a:t>potentially- City choice)</a:t>
            </a:r>
          </a:p>
          <a:p>
            <a:pPr marL="285750" indent="-285750">
              <a:buFont typeface="Arial" panose="020B0604020202020204" pitchFamily="34" charset="0"/>
              <a:buChar char="•"/>
            </a:pPr>
            <a:r>
              <a:rPr lang="en-US" sz="1600" dirty="0" smtClean="0">
                <a:latin typeface="Arial Narrow" panose="020B0606020202030204" pitchFamily="34" charset="0"/>
              </a:rPr>
              <a:t>Bagged Film </a:t>
            </a:r>
            <a:r>
              <a:rPr lang="en-US" sz="1600" dirty="0">
                <a:latin typeface="Arial Narrow" panose="020B0606020202030204" pitchFamily="34" charset="0"/>
              </a:rPr>
              <a:t>P</a:t>
            </a:r>
            <a:r>
              <a:rPr lang="en-US" sz="1600" dirty="0" smtClean="0">
                <a:latin typeface="Arial Narrow" panose="020B0606020202030204" pitchFamily="34" charset="0"/>
              </a:rPr>
              <a:t>lastics (potentially- City choice)</a:t>
            </a:r>
            <a:endParaRPr lang="en-US" sz="1600"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FD2793D-FFA1-400D-93E2-202C6AD7B0A1}" type="slidenum">
              <a:rPr lang="en-US" smtClean="0"/>
              <a:t>9</a:t>
            </a:fld>
            <a:endParaRPr lang="en-US"/>
          </a:p>
        </p:txBody>
      </p:sp>
    </p:spTree>
    <p:extLst>
      <p:ext uri="{BB962C8B-B14F-4D97-AF65-F5344CB8AC3E}">
        <p14:creationId xmlns:p14="http://schemas.microsoft.com/office/powerpoint/2010/main" val="212539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70763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2242</Words>
  <Application>Microsoft Office PowerPoint</Application>
  <PresentationFormat>On-screen Show (4:3)</PresentationFormat>
  <Paragraphs>237</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Disposal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Olohan</dc:creator>
  <cp:lastModifiedBy>Rebecca Hilt</cp:lastModifiedBy>
  <cp:revision>119</cp:revision>
  <cp:lastPrinted>2013-11-05T02:14:50Z</cp:lastPrinted>
  <dcterms:created xsi:type="dcterms:W3CDTF">2013-04-19T16:47:16Z</dcterms:created>
  <dcterms:modified xsi:type="dcterms:W3CDTF">2013-11-05T04:32:38Z</dcterms:modified>
</cp:coreProperties>
</file>